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9" r:id="rId2"/>
    <p:sldId id="256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70" r:id="rId11"/>
    <p:sldId id="265" r:id="rId12"/>
    <p:sldId id="266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1607" autoAdjust="0"/>
  </p:normalViewPr>
  <p:slideViewPr>
    <p:cSldViewPr snapToGrid="0">
      <p:cViewPr varScale="1">
        <p:scale>
          <a:sx n="72" d="100"/>
          <a:sy n="72" d="100"/>
        </p:scale>
        <p:origin x="-122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E6A9C-F8DA-4767-B210-58D6D9B6CE0D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02EE0-32A5-4468-9C5F-461AF817BD9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248692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“所在学科类型”一栏填写：一级博士点、二级博士点、一级硕士点或二级硕士点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2EE0-32A5-4468-9C5F-461AF817BD9C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574482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学习经历自大学经历填起，在职攻读学位的在“岗位或身份”栏注明“在职”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2EE0-32A5-4468-9C5F-461AF817BD9C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116465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“协助指导研究生”指担任副导师指导研究生情况；本科教学评价结果分别按每学期填写。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2EE0-32A5-4468-9C5F-461AF817BD9C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588445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、“科研项目”格式：项目名称（项目来源），经费数，起止时间。如：***的研究，国家自然基金（青年基金），</a:t>
            </a:r>
            <a:r>
              <a:rPr lang="en-US" altLang="zh-CN" dirty="0" smtClean="0"/>
              <a:t>10</a:t>
            </a:r>
            <a:r>
              <a:rPr lang="zh-CN" altLang="en-US" dirty="0" smtClean="0"/>
              <a:t>万，</a:t>
            </a:r>
            <a:r>
              <a:rPr lang="en-US" altLang="zh-CN" dirty="0" smtClean="0"/>
              <a:t>2010.9-2011.10</a:t>
            </a:r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、“科研奖项”格式：名称，颁发单位，授予时间，排序。如： 上海市科技进步二等奖，上海市政府颁发，</a:t>
            </a:r>
            <a:r>
              <a:rPr lang="en-US" altLang="zh-CN" dirty="0" smtClean="0"/>
              <a:t>2009</a:t>
            </a:r>
            <a:r>
              <a:rPr lang="zh-CN" altLang="en-US" dirty="0" smtClean="0"/>
              <a:t>年，排序第一</a:t>
            </a:r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、“论文”格式：名称，刊物名称，发表时间，作者情况，几区。如：*****的研究，</a:t>
            </a:r>
            <a:r>
              <a:rPr lang="en-US" altLang="zh-CN" dirty="0" smtClean="0"/>
              <a:t>Natural Optics, 2009.10,</a:t>
            </a:r>
            <a:r>
              <a:rPr lang="zh-CN" altLang="en-US" dirty="0" smtClean="0"/>
              <a:t>通讯作者（第一作者），三区。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2EE0-32A5-4468-9C5F-461AF817BD9C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7977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>
                <a:ea typeface="仿宋_GB2312" pitchFamily="49" charset="-122"/>
              </a:rPr>
              <a:t>注：国家级、省市级为从校外获得的科研经费，横向应为</a:t>
            </a:r>
            <a:r>
              <a:rPr lang="zh-CN" altLang="en-US" b="1" dirty="0" smtClean="0">
                <a:ea typeface="仿宋_GB2312" pitchFamily="49" charset="-122"/>
              </a:rPr>
              <a:t>扣管研究经费</a:t>
            </a:r>
            <a:r>
              <a:rPr lang="zh-CN" altLang="en-US" dirty="0" smtClean="0">
                <a:ea typeface="仿宋_GB2312" pitchFamily="49" charset="-122"/>
              </a:rPr>
              <a:t>，教委立项（校内拨款）的项目、博士启动费等经费按校内项目计，不填入该表中。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2EE0-32A5-4468-9C5F-461AF817BD9C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227907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注：该表填写个人以第一负责人承担的省部级及以上的纵向项目。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2EE0-32A5-4468-9C5F-461AF817BD9C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731509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注：除</a:t>
            </a:r>
            <a:r>
              <a:rPr lang="en-US" altLang="zh-CN" dirty="0" smtClean="0"/>
              <a:t>A</a:t>
            </a:r>
            <a:r>
              <a:rPr lang="zh-CN" altLang="en-US" dirty="0" smtClean="0"/>
              <a:t>类外，</a:t>
            </a:r>
            <a:r>
              <a:rPr lang="en-US" altLang="zh-CN" dirty="0" smtClean="0"/>
              <a:t>1</a:t>
            </a:r>
            <a:r>
              <a:rPr lang="zh-CN" altLang="en-US" dirty="0" smtClean="0"/>
              <a:t>篇文章仅统计</a:t>
            </a:r>
            <a:r>
              <a:rPr lang="en-US" altLang="zh-CN" dirty="0" smtClean="0"/>
              <a:t>1</a:t>
            </a:r>
            <a:r>
              <a:rPr lang="zh-CN" altLang="en-US" dirty="0" smtClean="0"/>
              <a:t>次。</a:t>
            </a:r>
            <a:r>
              <a:rPr lang="en-US" altLang="zh-CN" dirty="0" smtClean="0"/>
              <a:t>SCI</a:t>
            </a:r>
            <a:r>
              <a:rPr lang="zh-CN" altLang="en-US" dirty="0" smtClean="0"/>
              <a:t>检索、</a:t>
            </a:r>
            <a:r>
              <a:rPr lang="en-US" altLang="zh-CN" dirty="0" smtClean="0"/>
              <a:t>EI</a:t>
            </a:r>
            <a:r>
              <a:rPr lang="zh-CN" altLang="en-US" dirty="0" smtClean="0"/>
              <a:t>检索、核心</a:t>
            </a:r>
            <a:r>
              <a:rPr lang="en-US" altLang="zh-CN" dirty="0" smtClean="0"/>
              <a:t>(</a:t>
            </a:r>
            <a:r>
              <a:rPr lang="zh-CN" altLang="en-US" dirty="0" smtClean="0"/>
              <a:t>北大、南大、科技引证）三类不可重复统计。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2EE0-32A5-4468-9C5F-461AF817BD9C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289605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注：</a:t>
            </a:r>
            <a:r>
              <a:rPr lang="en-US" altLang="zh-CN" dirty="0" smtClean="0"/>
              <a:t>1. </a:t>
            </a:r>
            <a:r>
              <a:rPr lang="zh-CN" altLang="en-US" dirty="0" smtClean="0"/>
              <a:t>*检索论文须注明检索号，或写明北大、南大、科技引证</a:t>
            </a:r>
            <a:r>
              <a:rPr lang="en-US" altLang="zh-CN" dirty="0" smtClean="0"/>
              <a:t>,</a:t>
            </a:r>
            <a:r>
              <a:rPr lang="zh-CN" altLang="en-US" dirty="0" smtClean="0"/>
              <a:t> </a:t>
            </a:r>
            <a:r>
              <a:rPr lang="en-US" altLang="zh-CN" dirty="0" smtClean="0"/>
              <a:t>2. </a:t>
            </a:r>
            <a:r>
              <a:rPr lang="zh-CN" altLang="en-US" dirty="0" smtClean="0"/>
              <a:t> **刊物类别按</a:t>
            </a:r>
            <a:r>
              <a:rPr lang="en-US" altLang="zh-CN" dirty="0" smtClean="0"/>
              <a:t>A</a:t>
            </a:r>
            <a:r>
              <a:rPr lang="zh-CN" altLang="en-US" dirty="0" smtClean="0"/>
              <a:t>、</a:t>
            </a:r>
            <a:r>
              <a:rPr lang="en-US" altLang="zh-CN" dirty="0" smtClean="0"/>
              <a:t>B</a:t>
            </a:r>
            <a:r>
              <a:rPr lang="zh-CN" altLang="en-US" dirty="0" smtClean="0"/>
              <a:t>、</a:t>
            </a:r>
            <a:r>
              <a:rPr lang="en-US" altLang="zh-CN" dirty="0" smtClean="0"/>
              <a:t>C</a:t>
            </a:r>
            <a:r>
              <a:rPr lang="zh-CN" altLang="en-US" dirty="0" smtClean="0"/>
              <a:t>类填写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2EE0-32A5-4468-9C5F-461AF817BD9C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991775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注：</a:t>
            </a:r>
            <a:r>
              <a:rPr lang="en-US" altLang="zh-CN" dirty="0" smtClean="0"/>
              <a:t>1. </a:t>
            </a:r>
            <a:r>
              <a:rPr lang="zh-CN" altLang="en-US" dirty="0" smtClean="0"/>
              <a:t>*检索论文须注明检索号，或写明北大、南大、科技引证</a:t>
            </a:r>
            <a:r>
              <a:rPr lang="en-US" altLang="zh-CN" dirty="0" smtClean="0"/>
              <a:t>,</a:t>
            </a:r>
            <a:r>
              <a:rPr lang="zh-CN" altLang="en-US" dirty="0" smtClean="0"/>
              <a:t> </a:t>
            </a:r>
            <a:r>
              <a:rPr lang="en-US" altLang="zh-CN" dirty="0" smtClean="0"/>
              <a:t>2. </a:t>
            </a:r>
            <a:r>
              <a:rPr lang="zh-CN" altLang="en-US" dirty="0" smtClean="0"/>
              <a:t> **刊物类别按</a:t>
            </a:r>
            <a:r>
              <a:rPr lang="en-US" altLang="zh-CN" dirty="0" smtClean="0"/>
              <a:t>A</a:t>
            </a:r>
            <a:r>
              <a:rPr lang="zh-CN" altLang="en-US" dirty="0" smtClean="0"/>
              <a:t>、</a:t>
            </a:r>
            <a:r>
              <a:rPr lang="en-US" altLang="zh-CN" dirty="0" smtClean="0"/>
              <a:t>B</a:t>
            </a:r>
            <a:r>
              <a:rPr lang="zh-CN" altLang="en-US" dirty="0" smtClean="0"/>
              <a:t>、</a:t>
            </a:r>
            <a:r>
              <a:rPr lang="en-US" altLang="zh-CN" dirty="0" smtClean="0"/>
              <a:t>C</a:t>
            </a:r>
            <a:r>
              <a:rPr lang="zh-CN" altLang="en-US" dirty="0" smtClean="0"/>
              <a:t>类填写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2EE0-32A5-4468-9C5F-461AF817BD9C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163182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033549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25235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116044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 userDrawn="1"/>
        </p:nvSpPr>
        <p:spPr>
          <a:xfrm>
            <a:off x="0" y="6525344"/>
            <a:ext cx="8771613" cy="332656"/>
          </a:xfrm>
          <a:custGeom>
            <a:avLst/>
            <a:gdLst>
              <a:gd name="connsiteX0" fmla="*/ 0 w 8771613"/>
              <a:gd name="connsiteY0" fmla="*/ 0 h 890266"/>
              <a:gd name="connsiteX1" fmla="*/ 6457308 w 8771613"/>
              <a:gd name="connsiteY1" fmla="*/ 0 h 890266"/>
              <a:gd name="connsiteX2" fmla="*/ 7608168 w 8771613"/>
              <a:gd name="connsiteY2" fmla="*/ 0 h 890266"/>
              <a:gd name="connsiteX3" fmla="*/ 8771613 w 8771613"/>
              <a:gd name="connsiteY3" fmla="*/ 0 h 890266"/>
              <a:gd name="connsiteX4" fmla="*/ 8723441 w 8771613"/>
              <a:gd name="connsiteY4" fmla="*/ 155184 h 890266"/>
              <a:gd name="connsiteX5" fmla="*/ 7614460 w 8771613"/>
              <a:gd name="connsiteY5" fmla="*/ 890266 h 890266"/>
              <a:gd name="connsiteX6" fmla="*/ 7608168 w 8771613"/>
              <a:gd name="connsiteY6" fmla="*/ 889790 h 890266"/>
              <a:gd name="connsiteX7" fmla="*/ 7608168 w 8771613"/>
              <a:gd name="connsiteY7" fmla="*/ 890265 h 890266"/>
              <a:gd name="connsiteX8" fmla="*/ 0 w 8771613"/>
              <a:gd name="connsiteY8" fmla="*/ 890265 h 890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71613" h="890266">
                <a:moveTo>
                  <a:pt x="0" y="0"/>
                </a:moveTo>
                <a:lnTo>
                  <a:pt x="6457308" y="0"/>
                </a:lnTo>
                <a:lnTo>
                  <a:pt x="7608168" y="0"/>
                </a:lnTo>
                <a:lnTo>
                  <a:pt x="8771613" y="0"/>
                </a:lnTo>
                <a:lnTo>
                  <a:pt x="8723441" y="155184"/>
                </a:lnTo>
                <a:cubicBezTo>
                  <a:pt x="8540730" y="587161"/>
                  <a:pt x="8112992" y="890266"/>
                  <a:pt x="7614460" y="890266"/>
                </a:cubicBezTo>
                <a:lnTo>
                  <a:pt x="7608168" y="889790"/>
                </a:lnTo>
                <a:lnTo>
                  <a:pt x="7608168" y="890265"/>
                </a:lnTo>
                <a:lnTo>
                  <a:pt x="0" y="890265"/>
                </a:lnTo>
                <a:close/>
              </a:path>
            </a:pathLst>
          </a:cu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任意多边形 7"/>
          <p:cNvSpPr/>
          <p:nvPr userDrawn="1"/>
        </p:nvSpPr>
        <p:spPr>
          <a:xfrm>
            <a:off x="7824192" y="6525343"/>
            <a:ext cx="4367808" cy="332657"/>
          </a:xfrm>
          <a:custGeom>
            <a:avLst/>
            <a:gdLst>
              <a:gd name="connsiteX0" fmla="*/ 1150623 w 4367808"/>
              <a:gd name="connsiteY0" fmla="*/ 0 h 890265"/>
              <a:gd name="connsiteX1" fmla="*/ 4367808 w 4367808"/>
              <a:gd name="connsiteY1" fmla="*/ 0 h 890265"/>
              <a:gd name="connsiteX2" fmla="*/ 4367808 w 4367808"/>
              <a:gd name="connsiteY2" fmla="*/ 890265 h 890265"/>
              <a:gd name="connsiteX3" fmla="*/ 0 w 4367808"/>
              <a:gd name="connsiteY3" fmla="*/ 890265 h 890265"/>
              <a:gd name="connsiteX4" fmla="*/ 0 w 4367808"/>
              <a:gd name="connsiteY4" fmla="*/ 886514 h 890265"/>
              <a:gd name="connsiteX5" fmla="*/ 58241 w 4367808"/>
              <a:gd name="connsiteY5" fmla="*/ 883573 h 890265"/>
              <a:gd name="connsiteX6" fmla="*/ 1120004 w 4367808"/>
              <a:gd name="connsiteY6" fmla="*/ 98639 h 890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67808" h="890265">
                <a:moveTo>
                  <a:pt x="1150623" y="0"/>
                </a:moveTo>
                <a:lnTo>
                  <a:pt x="4367808" y="0"/>
                </a:lnTo>
                <a:lnTo>
                  <a:pt x="4367808" y="890265"/>
                </a:lnTo>
                <a:lnTo>
                  <a:pt x="0" y="890265"/>
                </a:lnTo>
                <a:lnTo>
                  <a:pt x="0" y="886514"/>
                </a:lnTo>
                <a:lnTo>
                  <a:pt x="58241" y="883573"/>
                </a:lnTo>
                <a:cubicBezTo>
                  <a:pt x="537539" y="834898"/>
                  <a:pt x="939636" y="525077"/>
                  <a:pt x="1120004" y="9863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10716389" y="6294752"/>
            <a:ext cx="1122423" cy="503999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3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D41E38"/>
                </a:solidFill>
                <a:effectLst>
                  <a:reflection blurRad="12700" stA="28000" endPos="45000" dist="1000" dir="5400000" sy="-100000" algn="bl" rotWithShape="0"/>
                </a:effectLst>
                <a:latin typeface="Khmer UI" panose="020B0502040204020203" pitchFamily="34" charset="0"/>
                <a:cs typeface="Khmer UI" panose="020B0502040204020203" pitchFamily="34" charset="0"/>
              </a:rPr>
              <a:t>USST</a:t>
            </a:r>
            <a:endParaRPr lang="zh-CN" altLang="en-US" sz="3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D41E38"/>
              </a:solidFill>
              <a:effectLst>
                <a:reflection blurRad="12700" stA="28000" endPos="45000" dist="1000" dir="5400000" sy="-100000" algn="bl" rotWithShape="0"/>
              </a:effectLst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9791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012575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760128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985886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035560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873429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04680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83380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844208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___1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___2.xls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5091"/>
          <a:stretch/>
        </p:blipFill>
        <p:spPr>
          <a:xfrm>
            <a:off x="-2423" y="1602102"/>
            <a:ext cx="12192000" cy="5275187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0" y="3"/>
            <a:ext cx="12192000" cy="1927619"/>
          </a:xfrm>
          <a:prstGeom prst="rect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957157" y="2773514"/>
            <a:ext cx="8911414" cy="1528624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ts val="5600"/>
              </a:lnSpc>
            </a:pPr>
            <a:r>
              <a:rPr lang="en-US" altLang="zh-CN" sz="4400" b="1" dirty="0" smtClean="0">
                <a:solidFill>
                  <a:srgbClr val="B81B30"/>
                </a:solidFill>
                <a:latin typeface="微软雅黑" pitchFamily="34" charset="-122"/>
                <a:ea typeface="微软雅黑" pitchFamily="34" charset="-122"/>
              </a:rPr>
              <a:t>2019</a:t>
            </a:r>
            <a:r>
              <a:rPr lang="zh-CN" altLang="en-US" sz="4400" b="1" dirty="0" smtClean="0">
                <a:solidFill>
                  <a:srgbClr val="B81B30"/>
                </a:solidFill>
                <a:latin typeface="微软雅黑" pitchFamily="34" charset="-122"/>
                <a:ea typeface="微软雅黑" pitchFamily="34" charset="-122"/>
              </a:rPr>
              <a:t>年高级专业技术职务评议述职</a:t>
            </a:r>
            <a:endParaRPr lang="en-US" altLang="zh-CN" sz="4400" b="1" dirty="0" smtClean="0">
              <a:solidFill>
                <a:srgbClr val="B81B30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ts val="5600"/>
              </a:lnSpc>
            </a:pPr>
            <a:r>
              <a:rPr lang="zh-CN" altLang="en-US" sz="3600" b="1" dirty="0" smtClean="0">
                <a:solidFill>
                  <a:srgbClr val="B81B30"/>
                </a:solidFill>
                <a:latin typeface="微软雅黑" pitchFamily="34" charset="-122"/>
                <a:ea typeface="微软雅黑" pitchFamily="34" charset="-122"/>
              </a:rPr>
              <a:t>（学术擂台赛）</a:t>
            </a:r>
            <a:endParaRPr lang="zh-CN" altLang="en-US" sz="3600" b="1" dirty="0">
              <a:solidFill>
                <a:srgbClr val="B81B3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3" name="组合 2"/>
          <p:cNvGrpSpPr>
            <a:grpSpLocks/>
          </p:cNvGrpSpPr>
          <p:nvPr/>
        </p:nvGrpSpPr>
        <p:grpSpPr>
          <a:xfrm>
            <a:off x="521529" y="1027942"/>
            <a:ext cx="1800000" cy="1800000"/>
            <a:chOff x="5380893" y="253756"/>
            <a:chExt cx="3794614" cy="3800715"/>
          </a:xfrm>
        </p:grpSpPr>
        <p:sp>
          <p:nvSpPr>
            <p:cNvPr id="4" name="椭圆 3"/>
            <p:cNvSpPr/>
            <p:nvPr/>
          </p:nvSpPr>
          <p:spPr>
            <a:xfrm>
              <a:off x="5380893" y="298938"/>
              <a:ext cx="3736730" cy="37103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81B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80893" y="253756"/>
              <a:ext cx="3794614" cy="3800715"/>
            </a:xfrm>
            <a:prstGeom prst="rect">
              <a:avLst/>
            </a:prstGeom>
          </p:spPr>
        </p:pic>
      </p:grpSp>
      <p:grpSp>
        <p:nvGrpSpPr>
          <p:cNvPr id="17" name="组合 16"/>
          <p:cNvGrpSpPr/>
          <p:nvPr/>
        </p:nvGrpSpPr>
        <p:grpSpPr>
          <a:xfrm>
            <a:off x="2181225" y="4383405"/>
            <a:ext cx="8286299" cy="76200"/>
            <a:chOff x="2333625" y="3648075"/>
            <a:chExt cx="8286299" cy="76200"/>
          </a:xfrm>
        </p:grpSpPr>
        <p:cxnSp>
          <p:nvCxnSpPr>
            <p:cNvPr id="14" name="直接连接符 13"/>
            <p:cNvCxnSpPr/>
            <p:nvPr/>
          </p:nvCxnSpPr>
          <p:spPr>
            <a:xfrm>
              <a:off x="2409824" y="3686175"/>
              <a:ext cx="8172000" cy="0"/>
            </a:xfrm>
            <a:prstGeom prst="line">
              <a:avLst/>
            </a:prstGeom>
            <a:ln>
              <a:solidFill>
                <a:srgbClr val="B81B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椭圆 14"/>
            <p:cNvSpPr/>
            <p:nvPr/>
          </p:nvSpPr>
          <p:spPr>
            <a:xfrm>
              <a:off x="2333625" y="3648075"/>
              <a:ext cx="76200" cy="76200"/>
            </a:xfrm>
            <a:prstGeom prst="ellipse">
              <a:avLst/>
            </a:prstGeom>
            <a:solidFill>
              <a:srgbClr val="B81B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10543724" y="3648075"/>
              <a:ext cx="76200" cy="76200"/>
            </a:xfrm>
            <a:prstGeom prst="ellipse">
              <a:avLst/>
            </a:prstGeom>
            <a:solidFill>
              <a:srgbClr val="B81B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18" name="表格 17"/>
          <p:cNvGraphicFramePr>
            <a:graphicFrameLocks noGrp="1"/>
          </p:cNvGraphicFramePr>
          <p:nvPr>
            <p:extLst/>
          </p:nvPr>
        </p:nvGraphicFramePr>
        <p:xfrm>
          <a:off x="2463438" y="4666926"/>
          <a:ext cx="7519016" cy="1786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95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595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95605">
                <a:tc>
                  <a:txBody>
                    <a:bodyPr/>
                    <a:lstStyle/>
                    <a:p>
                      <a:pPr algn="r"/>
                      <a:r>
                        <a:rPr kumimoji="0" lang="zh-CN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姓    名：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0" lang="zh-CN" alt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5605">
                <a:tc>
                  <a:txBody>
                    <a:bodyPr/>
                    <a:lstStyle/>
                    <a:p>
                      <a:pPr algn="r"/>
                      <a:r>
                        <a:rPr kumimoji="0" lang="zh-CN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所在部门：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0" lang="zh-CN" alt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5605">
                <a:tc>
                  <a:txBody>
                    <a:bodyPr/>
                    <a:lstStyle/>
                    <a:p>
                      <a:pPr algn="r"/>
                      <a:r>
                        <a:rPr kumimoji="0" lang="zh-CN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竞聘专业技术职务：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0" lang="zh-CN" alt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5278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023680" y="666333"/>
            <a:ext cx="9430960" cy="6397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近三年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重要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学术论著列举（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唯一通讯作者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,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核心及以上，限列十篇）</a:t>
            </a:r>
          </a:p>
        </p:txBody>
      </p:sp>
      <p:graphicFrame>
        <p:nvGraphicFramePr>
          <p:cNvPr id="3" name="Group 141"/>
          <p:cNvGraphicFramePr>
            <a:graphicFrameLocks/>
          </p:cNvGraphicFramePr>
          <p:nvPr>
            <p:extLst/>
          </p:nvPr>
        </p:nvGraphicFramePr>
        <p:xfrm>
          <a:off x="251520" y="1268760"/>
          <a:ext cx="11625519" cy="468051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8431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215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333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9804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2941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997196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名称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刊物名称</a:t>
                      </a:r>
                      <a:endParaRPr kumimoji="0" lang="en-US" altLang="zh-CN" sz="20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出版社</a:t>
                      </a:r>
                      <a:r>
                        <a:rPr kumimoji="0" lang="en-US" alt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发表时间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检索号</a:t>
                      </a:r>
                      <a:r>
                        <a:rPr kumimoji="0" lang="en-US" alt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核心*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刊物类别**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3332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聚合物弥散液晶材料</a:t>
                      </a: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1550nm</a:t>
                      </a: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的光特性研究 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光学学报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2018.1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EI200803045543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A</a:t>
                      </a: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类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97049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聚合物弥散液晶材料</a:t>
                      </a: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1550nm</a:t>
                      </a: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的电特性研究 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电子学报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2017.1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北大目录</a:t>
                      </a: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C</a:t>
                      </a: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类</a:t>
                      </a: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74314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74314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74314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 Box 77"/>
          <p:cNvSpPr txBox="1">
            <a:spLocks noChangeArrowheads="1"/>
          </p:cNvSpPr>
          <p:nvPr/>
        </p:nvSpPr>
        <p:spPr bwMode="auto">
          <a:xfrm>
            <a:off x="467545" y="6050880"/>
            <a:ext cx="10078535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注：*检索论文须注明检索号，或写明北大、南大、科技引证。 **刊物类别按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、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B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、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C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类填写</a:t>
            </a:r>
          </a:p>
        </p:txBody>
      </p:sp>
      <p:sp>
        <p:nvSpPr>
          <p:cNvPr id="5" name="Text Box 103"/>
          <p:cNvSpPr txBox="1">
            <a:spLocks noChangeArrowheads="1"/>
          </p:cNvSpPr>
          <p:nvPr/>
        </p:nvSpPr>
        <p:spPr bwMode="auto">
          <a:xfrm>
            <a:off x="144463" y="44624"/>
            <a:ext cx="6947817" cy="62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defTabSz="1279525" fontAlgn="base"/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四、近三年科研情况</a:t>
            </a:r>
          </a:p>
        </p:txBody>
      </p:sp>
    </p:spTree>
    <p:extLst>
      <p:ext uri="{BB962C8B-B14F-4D97-AF65-F5344CB8AC3E}">
        <p14:creationId xmlns="" xmlns:p14="http://schemas.microsoft.com/office/powerpoint/2010/main" val="412871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57200" y="244753"/>
            <a:ext cx="86156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79525" fontAlgn="base"/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六、其他贡献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41120" y="1109218"/>
            <a:ext cx="6096000" cy="2868478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6125" lvl="0" indent="-746125" defTabSz="1279525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2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1. 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其他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重要业绩</a:t>
            </a:r>
            <a:endParaRPr lang="en-US" altLang="zh-CN" sz="2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  <a:p>
            <a:pPr marL="746125" lvl="0" indent="-746125" defTabSz="1279525" fontAlgn="base">
              <a:spcBef>
                <a:spcPct val="20000"/>
              </a:spcBef>
              <a:spcAft>
                <a:spcPct val="0"/>
              </a:spcAft>
            </a:pPr>
            <a:endParaRPr lang="en-US" altLang="zh-CN" sz="2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  <a:p>
            <a:pPr marL="746125" lvl="0" indent="-746125" defTabSz="1279525" fontAlgn="base">
              <a:spcBef>
                <a:spcPct val="20000"/>
              </a:spcBef>
              <a:spcAft>
                <a:spcPct val="0"/>
              </a:spcAft>
            </a:pPr>
            <a:endParaRPr lang="en-US" altLang="zh-CN" sz="2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  <a:p>
            <a:pPr marL="746125" lvl="0" indent="-746125" defTabSz="1279525" fontAlgn="base">
              <a:spcBef>
                <a:spcPct val="20000"/>
              </a:spcBef>
              <a:spcAft>
                <a:spcPct val="0"/>
              </a:spcAft>
            </a:pPr>
            <a:endParaRPr lang="en-US" altLang="zh-CN" sz="2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  <a:p>
            <a:pPr marL="746125" lvl="0" indent="-746125" defTabSz="1279525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altLang="zh-CN" sz="2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  <a:p>
            <a:pPr lvl="0" defTabSz="1279525" fontAlgn="base">
              <a:spcBef>
                <a:spcPct val="20000"/>
              </a:spcBef>
              <a:spcAft>
                <a:spcPct val="0"/>
              </a:spcAft>
            </a:pPr>
            <a:endParaRPr lang="en-US" altLang="zh-CN" sz="2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  <a:p>
            <a:pPr marL="746125" lvl="0" indent="-746125" defTabSz="1279525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2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2. 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对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人才培养、学科团队、专业发展的贡献</a:t>
            </a:r>
          </a:p>
        </p:txBody>
      </p:sp>
    </p:spTree>
    <p:extLst>
      <p:ext uri="{BB962C8B-B14F-4D97-AF65-F5344CB8AC3E}">
        <p14:creationId xmlns="" xmlns:p14="http://schemas.microsoft.com/office/powerpoint/2010/main" val="81550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07641" y="216654"/>
            <a:ext cx="2646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79525" fontAlgn="base"/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七、发展设想</a:t>
            </a:r>
          </a:p>
        </p:txBody>
      </p:sp>
    </p:spTree>
    <p:extLst>
      <p:ext uri="{BB962C8B-B14F-4D97-AF65-F5344CB8AC3E}">
        <p14:creationId xmlns="" xmlns:p14="http://schemas.microsoft.com/office/powerpoint/2010/main" val="289582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51520" y="118373"/>
            <a:ext cx="33843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一、概况</a:t>
            </a:r>
            <a:endParaRPr lang="en-US" altLang="ko-KR" sz="3200" dirty="0">
              <a:solidFill>
                <a:srgbClr val="80808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58257036"/>
              </p:ext>
            </p:extLst>
          </p:nvPr>
        </p:nvGraphicFramePr>
        <p:xfrm>
          <a:off x="323527" y="764704"/>
          <a:ext cx="11504406" cy="512910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5961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353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621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9138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8065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0912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6943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52106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739053">
                  <a:extLst>
                    <a:ext uri="{9D8B030D-6E8A-4147-A177-3AD203B41FA5}">
                      <a16:colId xmlns="" xmlns:a16="http://schemas.microsoft.com/office/drawing/2014/main" val="3836289499"/>
                    </a:ext>
                  </a:extLst>
                </a:gridCol>
              </a:tblGrid>
              <a:tr h="720428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姓     名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张三</a:t>
                      </a:r>
                      <a:endParaRPr kumimoji="0" lang="zh-CN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年龄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35</a:t>
                      </a:r>
                      <a:endParaRPr kumimoji="0" lang="zh-CN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申报职务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教授       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07124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现职务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副教授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现职务</a:t>
                      </a: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任职时间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2002.8</a:t>
                      </a: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进校时间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2008.10</a:t>
                      </a: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81165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最后学历</a:t>
                      </a: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学位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研究生</a:t>
                      </a:r>
                      <a:endParaRPr kumimoji="0" lang="en-US" altLang="zh-CN" sz="220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博士</a:t>
                      </a:r>
                      <a:endParaRPr kumimoji="0" lang="zh-CN" altLang="en-US" sz="2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获得年月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2000.7</a:t>
                      </a:r>
                      <a:endParaRPr kumimoji="0" lang="en-US" altLang="zh-CN" sz="2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是否擂台赛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学术擂台赛</a:t>
                      </a: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77089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服务二级</a:t>
                      </a: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学科名称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制冷与低温工程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服务本科</a:t>
                      </a: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专业名称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能源与动力工程</a:t>
                      </a:r>
                      <a:endParaRPr kumimoji="0" lang="zh-CN" altLang="en-US" sz="2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47629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所在学科类型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一级博士点（一级硕士点）</a:t>
                      </a: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是否硕士生导师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是</a:t>
                      </a: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07124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所在学科</a:t>
                      </a: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正高岗位人数</a:t>
                      </a:r>
                      <a:endParaRPr kumimoji="0" lang="zh-CN" altLang="en-US" sz="2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10</a:t>
                      </a:r>
                      <a:endParaRPr kumimoji="0" lang="en-US" altLang="zh-CN" sz="2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所在学科副高岗位人数</a:t>
                      </a:r>
                      <a:endParaRPr kumimoji="0" lang="zh-CN" altLang="en-US" sz="2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19</a:t>
                      </a:r>
                      <a:endParaRPr kumimoji="0" lang="en-US" altLang="zh-CN" sz="2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所在学科</a:t>
                      </a: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中级岗位人数</a:t>
                      </a:r>
                      <a:endParaRPr kumimoji="0" lang="zh-CN" altLang="en-US" sz="2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12</a:t>
                      </a:r>
                      <a:endParaRPr kumimoji="0" lang="en-US" altLang="zh-CN" sz="2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144439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7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51520" y="45120"/>
            <a:ext cx="7343775" cy="863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二、主要学习和工作经历</a:t>
            </a:r>
          </a:p>
        </p:txBody>
      </p:sp>
      <p:graphicFrame>
        <p:nvGraphicFramePr>
          <p:cNvPr id="4" name="表格占位符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309515819"/>
              </p:ext>
            </p:extLst>
          </p:nvPr>
        </p:nvGraphicFramePr>
        <p:xfrm>
          <a:off x="437871" y="836712"/>
          <a:ext cx="11339262" cy="53459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5366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890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19061"/>
                <a:gridCol w="21203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7417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95755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起止时间</a:t>
                      </a:r>
                      <a:endParaRPr kumimoji="0" lang="zh-CN" altLang="en-US" sz="2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工作（学习）单位</a:t>
                      </a:r>
                      <a:endParaRPr kumimoji="0" lang="zh-CN" altLang="en-US" sz="2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学科</a:t>
                      </a:r>
                      <a:r>
                        <a:rPr kumimoji="0" lang="en-US" altLang="zh-CN" sz="2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/</a:t>
                      </a:r>
                      <a:r>
                        <a:rPr kumimoji="0" lang="zh-CN" altLang="en-US" sz="2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专业</a:t>
                      </a:r>
                      <a:endParaRPr kumimoji="0" lang="zh-CN" altLang="en-US" sz="2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岗位或身份</a:t>
                      </a:r>
                      <a:endParaRPr kumimoji="0" lang="zh-CN" altLang="en-US" sz="2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专技职务</a:t>
                      </a:r>
                      <a:endParaRPr kumimoji="0" lang="zh-CN" altLang="en-US" sz="2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30037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2001.7-</a:t>
                      </a: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2005.6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上海交通大学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能源与动力工程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本科生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30037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2005.7-</a:t>
                      </a: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2008.6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上海交通大学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动力工程及工程热物理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硕士研究生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30037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2008.7-</a:t>
                      </a: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2010.12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上海理工大学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动力工程及工程热物理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教师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助教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30037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2009.7-</a:t>
                      </a: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2012.6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复旦大学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动力工程及工程热物理</a:t>
                      </a:r>
                      <a:endParaRPr kumimoji="0" lang="en-US" altLang="zh-CN" sz="2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制冷与低温工程</a:t>
                      </a:r>
                      <a:endParaRPr kumimoji="0" lang="en-US" altLang="zh-CN" sz="2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博士研究生</a:t>
                      </a:r>
                      <a:endParaRPr kumimoji="0" lang="en-US" altLang="zh-CN" sz="2200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（在职攻读）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30037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2011.1-</a:t>
                      </a: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2013.6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上海理工大学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动力工程及工程热物理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教师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讲师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640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/>
          </p:cNvSpPr>
          <p:nvPr/>
        </p:nvSpPr>
        <p:spPr bwMode="auto">
          <a:xfrm>
            <a:off x="567879" y="119584"/>
            <a:ext cx="8252593" cy="71712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三、近三年教学主要情况</a:t>
            </a:r>
          </a:p>
        </p:txBody>
      </p:sp>
      <p:graphicFrame>
        <p:nvGraphicFramePr>
          <p:cNvPr id="3" name="Group 5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096640379"/>
              </p:ext>
            </p:extLst>
          </p:nvPr>
        </p:nvGraphicFramePr>
        <p:xfrm>
          <a:off x="323526" y="908720"/>
          <a:ext cx="11492553" cy="540898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3195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780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63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4863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5018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4863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29882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614277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时间</a:t>
                      </a:r>
                      <a:endParaRPr kumimoji="0" lang="zh-CN" altLang="en-US" sz="22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2016.7-12</a:t>
                      </a:r>
                      <a:endParaRPr kumimoji="0" lang="zh-CN" altLang="en-US" sz="28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2017.1-12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2018.1-12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2019.1-6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2713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承担课程    </a:t>
                      </a:r>
                      <a:endParaRPr kumimoji="0" lang="en-US" altLang="zh-CN" sz="2200" u="none" strike="noStrike" cap="none" normalizeH="0" baseline="0" dirty="0" smtClean="0">
                        <a:ln>
                          <a:noFill/>
                        </a:ln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总门数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84604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其中，本科生</a:t>
                      </a:r>
                      <a:endParaRPr kumimoji="0" lang="en-US" altLang="zh-CN" sz="2200" u="none" strike="noStrike" cap="none" normalizeH="0" baseline="0" dirty="0" smtClean="0">
                        <a:ln>
                          <a:noFill/>
                        </a:ln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课程门数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2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3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4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5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2713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指导</a:t>
                      </a:r>
                      <a:endParaRPr kumimoji="0" lang="en-US" altLang="zh-CN" sz="2200" u="none" strike="noStrike" cap="none" normalizeH="0" baseline="0" dirty="0" smtClean="0">
                        <a:ln>
                          <a:noFill/>
                        </a:ln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研究生人</a:t>
                      </a: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数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2713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协助指导</a:t>
                      </a:r>
                      <a:endParaRPr kumimoji="0" lang="en-US" altLang="zh-CN" sz="2200" u="none" strike="noStrike" cap="none" normalizeH="0" baseline="0" dirty="0" smtClean="0">
                        <a:ln>
                          <a:noFill/>
                        </a:ln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研究生人数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02713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研究生</a:t>
                      </a:r>
                      <a:endParaRPr kumimoji="0" lang="en-US" altLang="zh-CN" sz="2200" u="none" strike="noStrike" cap="none" normalizeH="0" baseline="0" dirty="0" smtClean="0">
                        <a:ln>
                          <a:noFill/>
                        </a:ln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毕业人数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02837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本科教学</a:t>
                      </a:r>
                      <a:endParaRPr kumimoji="0" lang="en-US" altLang="zh-CN" sz="2200" u="none" strike="noStrike" cap="none" normalizeH="0" baseline="0" dirty="0" smtClean="0">
                        <a:ln>
                          <a:noFill/>
                        </a:ln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评价结果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80" marB="4578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95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80" marB="4578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90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80" marB="4578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90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80" marB="4578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95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80" marB="4578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90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80" marB="4578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90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80" marB="4578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0542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8"/>
          <p:cNvSpPr txBox="1">
            <a:spLocks noChangeArrowheads="1"/>
          </p:cNvSpPr>
          <p:nvPr/>
        </p:nvSpPr>
        <p:spPr bwMode="auto">
          <a:xfrm>
            <a:off x="93631" y="86664"/>
            <a:ext cx="7441207" cy="62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defTabSz="1279525" fontAlgn="base"/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四、近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三年重要科研业绩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Rectangle 1027"/>
          <p:cNvSpPr txBox="1">
            <a:spLocks noChangeArrowheads="1"/>
          </p:cNvSpPr>
          <p:nvPr/>
        </p:nvSpPr>
        <p:spPr bwMode="auto">
          <a:xfrm>
            <a:off x="1001584" y="880079"/>
            <a:ext cx="10235376" cy="538475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1. </a:t>
            </a:r>
            <a:r>
              <a:rPr kumimoji="0" lang="zh-CN" alt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主持的国家级科研项目（第一负责人）：</a:t>
            </a:r>
            <a:endParaRPr kumimoji="0" lang="en-US" altLang="zh-CN" sz="2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2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2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altLang="zh-CN" sz="2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2. </a:t>
            </a:r>
            <a:r>
              <a:rPr kumimoji="0" lang="zh-CN" alt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获得的省部级及以上科研奖项（排名前三）：</a:t>
            </a:r>
            <a:endParaRPr kumimoji="0" lang="en-US" altLang="zh-CN" sz="2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altLang="zh-CN" sz="2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zh-CN" sz="2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zh-CN" sz="2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2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3. </a:t>
            </a:r>
            <a:r>
              <a:rPr kumimoji="0" lang="zh-CN" alt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发表的</a:t>
            </a:r>
            <a:r>
              <a:rPr kumimoji="0" lang="en-US" altLang="zh-CN" sz="2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SCI</a:t>
            </a:r>
            <a:r>
              <a:rPr kumimoji="0" lang="zh-CN" altLang="en-US" sz="2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（</a:t>
            </a:r>
            <a:r>
              <a:rPr kumimoji="0" lang="en-US" altLang="zh-CN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SSCI/</a:t>
            </a:r>
            <a:r>
              <a:rPr kumimoji="0" lang="zh-CN" alt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 </a:t>
            </a:r>
            <a:r>
              <a:rPr kumimoji="0" lang="en-US" altLang="zh-CN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A&amp;HCI</a:t>
            </a:r>
            <a:r>
              <a:rPr kumimoji="0" lang="zh-CN" altLang="en-US" sz="2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）</a:t>
            </a:r>
            <a:r>
              <a:rPr kumimoji="0" lang="zh-CN" alt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一区</a:t>
            </a:r>
            <a:r>
              <a:rPr kumimoji="0" lang="en-US" altLang="zh-CN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~</a:t>
            </a:r>
            <a:r>
              <a:rPr kumimoji="0" lang="zh-CN" alt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三区论文（</a:t>
            </a: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排名第一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、独立或</a:t>
            </a:r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唯一通讯作者</a:t>
            </a:r>
            <a:r>
              <a:rPr kumimoji="0" lang="zh-CN" alt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）：</a:t>
            </a:r>
            <a:endParaRPr kumimoji="0" lang="en-US" altLang="zh-CN" sz="2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zh-CN" altLang="en-US" sz="2200" i="0" u="none" strike="noStrike" kern="1200" cap="none" spc="0" normalizeH="0" baseline="0" noProof="0" dirty="0" smtClean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003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3"/>
          <p:cNvSpPr txBox="1">
            <a:spLocks noChangeArrowheads="1"/>
          </p:cNvSpPr>
          <p:nvPr/>
        </p:nvSpPr>
        <p:spPr bwMode="auto">
          <a:xfrm>
            <a:off x="144463" y="44624"/>
            <a:ext cx="6947817" cy="62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defTabSz="1279525" fontAlgn="base"/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近三年科研情况</a:t>
            </a:r>
          </a:p>
        </p:txBody>
      </p:sp>
      <p:graphicFrame>
        <p:nvGraphicFramePr>
          <p:cNvPr id="4" name="Object 15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3950326143"/>
              </p:ext>
            </p:extLst>
          </p:nvPr>
        </p:nvGraphicFramePr>
        <p:xfrm>
          <a:off x="1693863" y="1350963"/>
          <a:ext cx="9190037" cy="4094797"/>
        </p:xfrm>
        <a:graphic>
          <a:graphicData uri="http://schemas.openxmlformats.org/presentationml/2006/ole">
            <p:oleObj spid="_x0000_s1067" name="工作表" r:id="rId4" imgW="11782388" imgH="5695920" progId="Excel.Sheet.8">
              <p:embed/>
            </p:oleObj>
          </a:graphicData>
        </a:graphic>
      </p:graphicFrame>
      <p:graphicFrame>
        <p:nvGraphicFramePr>
          <p:cNvPr id="5" name="Group 13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07761501"/>
              </p:ext>
            </p:extLst>
          </p:nvPr>
        </p:nvGraphicFramePr>
        <p:xfrm>
          <a:off x="670561" y="5643178"/>
          <a:ext cx="4692144" cy="737616"/>
        </p:xfrm>
        <a:graphic>
          <a:graphicData uri="http://schemas.openxmlformats.org/drawingml/2006/table">
            <a:tbl>
              <a:tblPr/>
              <a:tblGrid>
                <a:gridCol w="33887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033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累计三年平均个人主持（负责）的科研项目经费</a:t>
                      </a:r>
                    </a:p>
                  </a:txBody>
                  <a:tcPr marL="128016" marR="128016" marT="64008" marB="64008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128016" marR="128016" marT="64008" marB="6400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 Box 105"/>
          <p:cNvSpPr txBox="1">
            <a:spLocks noChangeArrowheads="1"/>
          </p:cNvSpPr>
          <p:nvPr/>
        </p:nvSpPr>
        <p:spPr bwMode="auto">
          <a:xfrm>
            <a:off x="1031360" y="704322"/>
            <a:ext cx="7754887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defTabSz="1279525" fontAlgn="base">
              <a:spcBef>
                <a:spcPct val="50000"/>
              </a:spcBef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主要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科研项目经费（项目负责人，单位：万元）</a:t>
            </a:r>
          </a:p>
        </p:txBody>
      </p:sp>
      <p:sp>
        <p:nvSpPr>
          <p:cNvPr id="8" name="Text Box 77"/>
          <p:cNvSpPr txBox="1">
            <a:spLocks noChangeArrowheads="1"/>
          </p:cNvSpPr>
          <p:nvPr/>
        </p:nvSpPr>
        <p:spPr bwMode="auto">
          <a:xfrm>
            <a:off x="5483160" y="5723216"/>
            <a:ext cx="6530608" cy="68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注：不含校内经费，教委立项（校内拨款）的项目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、市青年资助计划、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博士启动费等经费按校内项目计</a:t>
            </a:r>
          </a:p>
        </p:txBody>
      </p:sp>
    </p:spTree>
    <p:extLst>
      <p:ext uri="{BB962C8B-B14F-4D97-AF65-F5344CB8AC3E}">
        <p14:creationId xmlns="" xmlns:p14="http://schemas.microsoft.com/office/powerpoint/2010/main" val="161448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7"/>
          <p:cNvSpPr txBox="1">
            <a:spLocks noChangeArrowheads="1"/>
          </p:cNvSpPr>
          <p:nvPr/>
        </p:nvSpPr>
        <p:spPr bwMode="auto">
          <a:xfrm>
            <a:off x="1013713" y="715074"/>
            <a:ext cx="7243911" cy="5666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近三年个人主持的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主要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科研项目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(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省部级及以上）</a:t>
            </a:r>
            <a:endParaRPr kumimoji="0" lang="zh-CN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3" name="Group 109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06687473"/>
              </p:ext>
            </p:extLst>
          </p:nvPr>
        </p:nvGraphicFramePr>
        <p:xfrm>
          <a:off x="752024" y="1330503"/>
          <a:ext cx="11084375" cy="490309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06895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916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289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9542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9936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06918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时间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项目名称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来源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到款经费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备注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74210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2017.1-2018.12</a:t>
                      </a:r>
                      <a:endParaRPr kumimoji="0" lang="en-US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聚合物分散液晶全息透镜研制</a:t>
                      </a:r>
                      <a:endParaRPr kumimoji="0" lang="zh-CN" alt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国家自然科学基金面上</a:t>
                      </a: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80</a:t>
                      </a:r>
                      <a:r>
                        <a:rPr kumimoji="0" lang="zh-CN" altLang="en-US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万</a:t>
                      </a:r>
                      <a:endParaRPr kumimoji="0" lang="zh-CN" alt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74210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74210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33945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09899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09899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 Box 103"/>
          <p:cNvSpPr txBox="1">
            <a:spLocks noChangeArrowheads="1"/>
          </p:cNvSpPr>
          <p:nvPr/>
        </p:nvSpPr>
        <p:spPr bwMode="auto">
          <a:xfrm>
            <a:off x="144463" y="44624"/>
            <a:ext cx="6947817" cy="62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defTabSz="1279525" fontAlgn="base"/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近三年科研情况</a:t>
            </a:r>
          </a:p>
        </p:txBody>
      </p:sp>
    </p:spTree>
    <p:extLst>
      <p:ext uri="{BB962C8B-B14F-4D97-AF65-F5344CB8AC3E}">
        <p14:creationId xmlns="" xmlns:p14="http://schemas.microsoft.com/office/powerpoint/2010/main" val="334308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3"/>
          <p:cNvSpPr txBox="1">
            <a:spLocks noChangeArrowheads="1"/>
          </p:cNvSpPr>
          <p:nvPr/>
        </p:nvSpPr>
        <p:spPr bwMode="auto">
          <a:xfrm>
            <a:off x="144463" y="44624"/>
            <a:ext cx="6947817" cy="62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defTabSz="1279525" fontAlgn="base"/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近三年科研情况</a:t>
            </a:r>
          </a:p>
        </p:txBody>
      </p:sp>
      <p:sp>
        <p:nvSpPr>
          <p:cNvPr id="3" name="矩形 1"/>
          <p:cNvSpPr>
            <a:spLocks noChangeArrowheads="1"/>
          </p:cNvSpPr>
          <p:nvPr/>
        </p:nvSpPr>
        <p:spPr bwMode="auto">
          <a:xfrm>
            <a:off x="1096963" y="767496"/>
            <a:ext cx="90364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279525" fontAlgn="base">
              <a:spcBef>
                <a:spcPct val="20000"/>
              </a:spcBef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主要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论文情况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排名第一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、独立或</a:t>
            </a: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唯一通讯作者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，单位：篇）</a:t>
            </a:r>
          </a:p>
        </p:txBody>
      </p:sp>
      <p:graphicFrame>
        <p:nvGraphicFramePr>
          <p:cNvPr id="4" name="Object 1024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419050483"/>
              </p:ext>
            </p:extLst>
          </p:nvPr>
        </p:nvGraphicFramePr>
        <p:xfrm>
          <a:off x="1096963" y="1137285"/>
          <a:ext cx="10477500" cy="5145088"/>
        </p:xfrm>
        <a:graphic>
          <a:graphicData uri="http://schemas.openxmlformats.org/presentationml/2006/ole">
            <p:oleObj spid="_x0000_s2091" name="工作表" r:id="rId4" imgW="11763479" imgH="7134210" progId="Excel.Sheet.8">
              <p:embed/>
            </p:oleObj>
          </a:graphicData>
        </a:graphic>
      </p:graphicFrame>
      <p:sp>
        <p:nvSpPr>
          <p:cNvPr id="5" name="矩形 1"/>
          <p:cNvSpPr>
            <a:spLocks noChangeArrowheads="1"/>
          </p:cNvSpPr>
          <p:nvPr/>
        </p:nvSpPr>
        <p:spPr bwMode="auto">
          <a:xfrm>
            <a:off x="517456" y="5788442"/>
            <a:ext cx="11136064" cy="810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注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除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类外，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篇文章仅统计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次。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SCI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检索、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EI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检索、核心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北大、南大、科技引证）三类不可重复统计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800"/>
              </a:lnSpc>
            </a:pP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2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唯一通讯作者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论文的第一作者为本人指导的学生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773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023680" y="666333"/>
            <a:ext cx="8316540" cy="6397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近三年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重要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学术论著列举（</a:t>
            </a:r>
            <a:r>
              <a:rPr lang="zh-CN" altLang="en-US" sz="2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排名第一或独立作者</a:t>
            </a:r>
            <a:r>
              <a:rPr lang="en-US" altLang="zh-CN" sz="2400" b="1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核心及以上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）</a:t>
            </a:r>
          </a:p>
        </p:txBody>
      </p:sp>
      <p:graphicFrame>
        <p:nvGraphicFramePr>
          <p:cNvPr id="3" name="Group 14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576574173"/>
              </p:ext>
            </p:extLst>
          </p:nvPr>
        </p:nvGraphicFramePr>
        <p:xfrm>
          <a:off x="251520" y="1268760"/>
          <a:ext cx="11625519" cy="468051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8431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215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333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9804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2941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997196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名称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刊物名称</a:t>
                      </a:r>
                      <a:r>
                        <a:rPr kumimoji="0" lang="en-US" alt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出版社</a:t>
                      </a:r>
                      <a:r>
                        <a:rPr kumimoji="0" lang="en-US" alt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发表     时间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检索号</a:t>
                      </a:r>
                      <a:r>
                        <a:rPr kumimoji="0" lang="en-US" alt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核心*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刊物类别**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3332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聚合物弥散液晶材料</a:t>
                      </a: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1550nm</a:t>
                      </a: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的光特性研究 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光学学报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2018.1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EI200803045543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A</a:t>
                      </a: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类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97049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聚合物弥散液晶材料</a:t>
                      </a: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1550nm</a:t>
                      </a: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的电特性研究 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电子学报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2019.1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北大目录</a:t>
                      </a: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C</a:t>
                      </a: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类</a:t>
                      </a: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74314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74314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74314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 Box 77"/>
          <p:cNvSpPr txBox="1">
            <a:spLocks noChangeArrowheads="1"/>
          </p:cNvSpPr>
          <p:nvPr/>
        </p:nvSpPr>
        <p:spPr bwMode="auto">
          <a:xfrm>
            <a:off x="467545" y="6050880"/>
            <a:ext cx="10078535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注：*检索论文须注明检索号，或写明北大、南大、科技引证。 **刊物类别按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、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B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、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C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类填写</a:t>
            </a:r>
          </a:p>
        </p:txBody>
      </p:sp>
      <p:sp>
        <p:nvSpPr>
          <p:cNvPr id="5" name="Text Box 103"/>
          <p:cNvSpPr txBox="1">
            <a:spLocks noChangeArrowheads="1"/>
          </p:cNvSpPr>
          <p:nvPr/>
        </p:nvSpPr>
        <p:spPr bwMode="auto">
          <a:xfrm>
            <a:off x="144463" y="44624"/>
            <a:ext cx="6947817" cy="62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defTabSz="1279525" fontAlgn="base"/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近三年科研情况</a:t>
            </a:r>
          </a:p>
        </p:txBody>
      </p:sp>
    </p:spTree>
    <p:extLst>
      <p:ext uri="{BB962C8B-B14F-4D97-AF65-F5344CB8AC3E}">
        <p14:creationId xmlns="" xmlns:p14="http://schemas.microsoft.com/office/powerpoint/2010/main" val="300039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1084</Words>
  <Application>Microsoft Office PowerPoint</Application>
  <PresentationFormat>自定义</PresentationFormat>
  <Paragraphs>219</Paragraphs>
  <Slides>12</Slides>
  <Notes>9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4" baseType="lpstr">
      <vt:lpstr>Office 主题​​</vt:lpstr>
      <vt:lpstr>工作表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杨爱玲</cp:lastModifiedBy>
  <cp:revision>35</cp:revision>
  <dcterms:created xsi:type="dcterms:W3CDTF">2019-06-27T06:07:21Z</dcterms:created>
  <dcterms:modified xsi:type="dcterms:W3CDTF">2019-07-02T05:04:40Z</dcterms:modified>
</cp:coreProperties>
</file>