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2" r:id="rId2"/>
    <p:sldId id="256" r:id="rId3"/>
    <p:sldId id="258" r:id="rId4"/>
    <p:sldId id="262" r:id="rId5"/>
    <p:sldId id="268" r:id="rId6"/>
    <p:sldId id="269" r:id="rId7"/>
    <p:sldId id="270" r:id="rId8"/>
    <p:sldId id="271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81607" autoAdjust="0"/>
  </p:normalViewPr>
  <p:slideViewPr>
    <p:cSldViewPr snapToGrid="0">
      <p:cViewPr varScale="1">
        <p:scale>
          <a:sx n="72" d="100"/>
          <a:sy n="72" d="100"/>
        </p:scale>
        <p:origin x="-122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E6A9C-F8DA-4767-B210-58D6D9B6CE0D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02EE0-32A5-4468-9C5F-461AF817BD9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248692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2EE0-32A5-4468-9C5F-461AF817BD9C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918444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“所在学科类型”一栏填写：一级博士点、二级博士点、一级硕士点或二级硕士点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2EE0-32A5-4468-9C5F-461AF817BD9C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574482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学习经历自大学经历填起，在职攻读学位的在“岗位或身份”栏注明“在职”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2EE0-32A5-4468-9C5F-461AF817BD9C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116465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注：除</a:t>
            </a:r>
            <a:r>
              <a:rPr lang="en-US" altLang="zh-CN" dirty="0" smtClean="0"/>
              <a:t>A</a:t>
            </a:r>
            <a:r>
              <a:rPr lang="zh-CN" altLang="en-US" dirty="0" smtClean="0"/>
              <a:t>类外，</a:t>
            </a:r>
            <a:r>
              <a:rPr lang="en-US" altLang="zh-CN" dirty="0" smtClean="0"/>
              <a:t>1</a:t>
            </a:r>
            <a:r>
              <a:rPr lang="zh-CN" altLang="en-US" dirty="0" smtClean="0"/>
              <a:t>篇文章仅统计</a:t>
            </a:r>
            <a:r>
              <a:rPr lang="en-US" altLang="zh-CN" dirty="0" smtClean="0"/>
              <a:t>1</a:t>
            </a:r>
            <a:r>
              <a:rPr lang="zh-CN" altLang="en-US" dirty="0" smtClean="0"/>
              <a:t>次。</a:t>
            </a:r>
            <a:r>
              <a:rPr lang="en-US" altLang="zh-CN" dirty="0" smtClean="0"/>
              <a:t>SCI</a:t>
            </a:r>
            <a:r>
              <a:rPr lang="zh-CN" altLang="en-US" dirty="0" smtClean="0"/>
              <a:t>检索、</a:t>
            </a:r>
            <a:r>
              <a:rPr lang="en-US" altLang="zh-CN" dirty="0" smtClean="0"/>
              <a:t>EI</a:t>
            </a:r>
            <a:r>
              <a:rPr lang="zh-CN" altLang="en-US" dirty="0" smtClean="0"/>
              <a:t>检索、核心</a:t>
            </a:r>
            <a:r>
              <a:rPr lang="en-US" altLang="zh-CN" dirty="0" smtClean="0"/>
              <a:t>(</a:t>
            </a:r>
            <a:r>
              <a:rPr lang="zh-CN" altLang="en-US" dirty="0" smtClean="0"/>
              <a:t>北大、南大、科技引证）三类不可重复统计。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2EE0-32A5-4468-9C5F-461AF817BD9C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289605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注：著作等在备注栏注明排序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2EE0-32A5-4468-9C5F-461AF817BD9C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858488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>
                <a:ea typeface="仿宋_GB2312" pitchFamily="49" charset="-122"/>
              </a:rPr>
              <a:t>注：国家级、省部级为从校外获得的科研经费，横向应为</a:t>
            </a:r>
            <a:r>
              <a:rPr lang="zh-CN" altLang="en-US" b="1" dirty="0" smtClean="0">
                <a:ea typeface="仿宋_GB2312" pitchFamily="49" charset="-122"/>
              </a:rPr>
              <a:t>扣管研究经费</a:t>
            </a:r>
            <a:r>
              <a:rPr lang="zh-CN" altLang="en-US" dirty="0" smtClean="0">
                <a:ea typeface="仿宋_GB2312" pitchFamily="49" charset="-122"/>
              </a:rPr>
              <a:t>，教委立项（校内拨款）的项目、博士启动费等经费按校内项目计，不填入该表中。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2EE0-32A5-4468-9C5F-461AF817BD9C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988876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FF20-0CF0-4E40-B044-4CB6D92664BF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9AFC-BA92-46EE-A415-FA2C1B4778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033549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FF20-0CF0-4E40-B044-4CB6D92664BF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9AFC-BA92-46EE-A415-FA2C1B4778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25235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FF20-0CF0-4E40-B044-4CB6D92664BF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9AFC-BA92-46EE-A415-FA2C1B4778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116044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718033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 userDrawn="1"/>
        </p:nvSpPr>
        <p:spPr>
          <a:xfrm>
            <a:off x="0" y="6525344"/>
            <a:ext cx="8771613" cy="332656"/>
          </a:xfrm>
          <a:custGeom>
            <a:avLst/>
            <a:gdLst>
              <a:gd name="connsiteX0" fmla="*/ 0 w 8771613"/>
              <a:gd name="connsiteY0" fmla="*/ 0 h 890266"/>
              <a:gd name="connsiteX1" fmla="*/ 6457308 w 8771613"/>
              <a:gd name="connsiteY1" fmla="*/ 0 h 890266"/>
              <a:gd name="connsiteX2" fmla="*/ 7608168 w 8771613"/>
              <a:gd name="connsiteY2" fmla="*/ 0 h 890266"/>
              <a:gd name="connsiteX3" fmla="*/ 8771613 w 8771613"/>
              <a:gd name="connsiteY3" fmla="*/ 0 h 890266"/>
              <a:gd name="connsiteX4" fmla="*/ 8723441 w 8771613"/>
              <a:gd name="connsiteY4" fmla="*/ 155184 h 890266"/>
              <a:gd name="connsiteX5" fmla="*/ 7614460 w 8771613"/>
              <a:gd name="connsiteY5" fmla="*/ 890266 h 890266"/>
              <a:gd name="connsiteX6" fmla="*/ 7608168 w 8771613"/>
              <a:gd name="connsiteY6" fmla="*/ 889790 h 890266"/>
              <a:gd name="connsiteX7" fmla="*/ 7608168 w 8771613"/>
              <a:gd name="connsiteY7" fmla="*/ 890265 h 890266"/>
              <a:gd name="connsiteX8" fmla="*/ 0 w 8771613"/>
              <a:gd name="connsiteY8" fmla="*/ 890265 h 890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71613" h="890266">
                <a:moveTo>
                  <a:pt x="0" y="0"/>
                </a:moveTo>
                <a:lnTo>
                  <a:pt x="6457308" y="0"/>
                </a:lnTo>
                <a:lnTo>
                  <a:pt x="7608168" y="0"/>
                </a:lnTo>
                <a:lnTo>
                  <a:pt x="8771613" y="0"/>
                </a:lnTo>
                <a:lnTo>
                  <a:pt x="8723441" y="155184"/>
                </a:lnTo>
                <a:cubicBezTo>
                  <a:pt x="8540730" y="587161"/>
                  <a:pt x="8112992" y="890266"/>
                  <a:pt x="7614460" y="890266"/>
                </a:cubicBezTo>
                <a:lnTo>
                  <a:pt x="7608168" y="889790"/>
                </a:lnTo>
                <a:lnTo>
                  <a:pt x="7608168" y="890265"/>
                </a:lnTo>
                <a:lnTo>
                  <a:pt x="0" y="890265"/>
                </a:lnTo>
                <a:close/>
              </a:path>
            </a:pathLst>
          </a:cu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任意多边形 7"/>
          <p:cNvSpPr/>
          <p:nvPr userDrawn="1"/>
        </p:nvSpPr>
        <p:spPr>
          <a:xfrm>
            <a:off x="7824192" y="6525343"/>
            <a:ext cx="4367808" cy="332657"/>
          </a:xfrm>
          <a:custGeom>
            <a:avLst/>
            <a:gdLst>
              <a:gd name="connsiteX0" fmla="*/ 1150623 w 4367808"/>
              <a:gd name="connsiteY0" fmla="*/ 0 h 890265"/>
              <a:gd name="connsiteX1" fmla="*/ 4367808 w 4367808"/>
              <a:gd name="connsiteY1" fmla="*/ 0 h 890265"/>
              <a:gd name="connsiteX2" fmla="*/ 4367808 w 4367808"/>
              <a:gd name="connsiteY2" fmla="*/ 890265 h 890265"/>
              <a:gd name="connsiteX3" fmla="*/ 0 w 4367808"/>
              <a:gd name="connsiteY3" fmla="*/ 890265 h 890265"/>
              <a:gd name="connsiteX4" fmla="*/ 0 w 4367808"/>
              <a:gd name="connsiteY4" fmla="*/ 886514 h 890265"/>
              <a:gd name="connsiteX5" fmla="*/ 58241 w 4367808"/>
              <a:gd name="connsiteY5" fmla="*/ 883573 h 890265"/>
              <a:gd name="connsiteX6" fmla="*/ 1120004 w 4367808"/>
              <a:gd name="connsiteY6" fmla="*/ 98639 h 890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67808" h="890265">
                <a:moveTo>
                  <a:pt x="1150623" y="0"/>
                </a:moveTo>
                <a:lnTo>
                  <a:pt x="4367808" y="0"/>
                </a:lnTo>
                <a:lnTo>
                  <a:pt x="4367808" y="890265"/>
                </a:lnTo>
                <a:lnTo>
                  <a:pt x="0" y="890265"/>
                </a:lnTo>
                <a:lnTo>
                  <a:pt x="0" y="886514"/>
                </a:lnTo>
                <a:lnTo>
                  <a:pt x="58241" y="883573"/>
                </a:lnTo>
                <a:cubicBezTo>
                  <a:pt x="537539" y="834898"/>
                  <a:pt x="939636" y="525077"/>
                  <a:pt x="1120004" y="9863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10716389" y="6294752"/>
            <a:ext cx="1122423" cy="503999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3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D41E38"/>
                </a:solidFill>
                <a:effectLst>
                  <a:reflection blurRad="12700" stA="28000" endPos="45000" dist="1000" dir="5400000" sy="-100000" algn="bl" rotWithShape="0"/>
                </a:effectLst>
                <a:latin typeface="Khmer UI" panose="020B0502040204020203" pitchFamily="34" charset="0"/>
                <a:cs typeface="Khmer UI" panose="020B0502040204020203" pitchFamily="34" charset="0"/>
              </a:rPr>
              <a:t>USST</a:t>
            </a:r>
            <a:endParaRPr lang="zh-CN" altLang="en-US" sz="3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D41E38"/>
              </a:solidFill>
              <a:effectLst>
                <a:reflection blurRad="12700" stA="28000" endPos="45000" dist="1000" dir="5400000" sy="-100000" algn="bl" rotWithShape="0"/>
              </a:effectLst>
              <a:latin typeface="Khmer UI" panose="020B0502040204020203" pitchFamily="34" charset="0"/>
              <a:cs typeface="Khmer UI" panose="020B0502040204020203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9791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FF20-0CF0-4E40-B044-4CB6D92664BF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9AFC-BA92-46EE-A415-FA2C1B4778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012575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FF20-0CF0-4E40-B044-4CB6D92664BF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9AFC-BA92-46EE-A415-FA2C1B4778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760128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FF20-0CF0-4E40-B044-4CB6D92664BF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9AFC-BA92-46EE-A415-FA2C1B4778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985886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FF20-0CF0-4E40-B044-4CB6D92664BF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9AFC-BA92-46EE-A415-FA2C1B4778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035560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FF20-0CF0-4E40-B044-4CB6D92664BF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9AFC-BA92-46EE-A415-FA2C1B4778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873429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FF20-0CF0-4E40-B044-4CB6D92664BF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9AFC-BA92-46EE-A415-FA2C1B4778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04680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FF20-0CF0-4E40-B044-4CB6D92664BF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9AFC-BA92-46EE-A415-FA2C1B4778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83380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AFF20-0CF0-4E40-B044-4CB6D92664BF}" type="datetimeFigureOut">
              <a:rPr lang="zh-CN" altLang="en-US" smtClean="0"/>
              <a:pPr/>
              <a:t>2019-07-02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9AFC-BA92-46EE-A415-FA2C1B4778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844208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___1.xls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___2.xls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5091"/>
          <a:stretch/>
        </p:blipFill>
        <p:spPr>
          <a:xfrm>
            <a:off x="-2423" y="1602102"/>
            <a:ext cx="12192000" cy="5275187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0" y="3"/>
            <a:ext cx="12192000" cy="1927619"/>
          </a:xfrm>
          <a:prstGeom prst="rect">
            <a:avLst/>
          </a:prstGeom>
          <a:solidFill>
            <a:srgbClr val="B81B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957157" y="2438234"/>
            <a:ext cx="8911414" cy="1528624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ts val="5600"/>
              </a:lnSpc>
            </a:pPr>
            <a:r>
              <a:rPr lang="en-US" altLang="zh-CN" sz="4400" b="1" dirty="0" smtClean="0">
                <a:solidFill>
                  <a:srgbClr val="B81B30"/>
                </a:solidFill>
                <a:latin typeface="微软雅黑" pitchFamily="34" charset="-122"/>
                <a:ea typeface="微软雅黑" pitchFamily="34" charset="-122"/>
              </a:rPr>
              <a:t>2019</a:t>
            </a:r>
            <a:r>
              <a:rPr lang="zh-CN" altLang="en-US" sz="4400" b="1" dirty="0" smtClean="0">
                <a:solidFill>
                  <a:srgbClr val="B81B30"/>
                </a:solidFill>
                <a:latin typeface="微软雅黑" pitchFamily="34" charset="-122"/>
                <a:ea typeface="微软雅黑" pitchFamily="34" charset="-122"/>
              </a:rPr>
              <a:t>年高级专业技术职务评议述职</a:t>
            </a:r>
            <a:endParaRPr lang="en-US" altLang="zh-CN" sz="4400" b="1" dirty="0" smtClean="0">
              <a:solidFill>
                <a:srgbClr val="B81B30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>
              <a:lnSpc>
                <a:spcPts val="5600"/>
              </a:lnSpc>
            </a:pPr>
            <a:r>
              <a:rPr lang="zh-CN" altLang="en-US" sz="3600" b="1" dirty="0" smtClean="0">
                <a:solidFill>
                  <a:srgbClr val="B81B30"/>
                </a:solidFill>
                <a:latin typeface="微软雅黑" pitchFamily="34" charset="-122"/>
                <a:ea typeface="微软雅黑" pitchFamily="34" charset="-122"/>
              </a:rPr>
              <a:t>（学生思政系列）</a:t>
            </a:r>
            <a:endParaRPr lang="zh-CN" altLang="en-US" sz="3600" b="1" dirty="0">
              <a:solidFill>
                <a:srgbClr val="B81B3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3" name="组合 2"/>
          <p:cNvGrpSpPr>
            <a:grpSpLocks/>
          </p:cNvGrpSpPr>
          <p:nvPr/>
        </p:nvGrpSpPr>
        <p:grpSpPr>
          <a:xfrm>
            <a:off x="521529" y="1027942"/>
            <a:ext cx="1800000" cy="1800000"/>
            <a:chOff x="5380893" y="253756"/>
            <a:chExt cx="3794614" cy="3800715"/>
          </a:xfrm>
        </p:grpSpPr>
        <p:sp>
          <p:nvSpPr>
            <p:cNvPr id="4" name="椭圆 3"/>
            <p:cNvSpPr/>
            <p:nvPr/>
          </p:nvSpPr>
          <p:spPr>
            <a:xfrm>
              <a:off x="5380893" y="298938"/>
              <a:ext cx="3736730" cy="371035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B81B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80893" y="253756"/>
              <a:ext cx="3794614" cy="3800715"/>
            </a:xfrm>
            <a:prstGeom prst="rect">
              <a:avLst/>
            </a:prstGeom>
          </p:spPr>
        </p:pic>
      </p:grpSp>
      <p:grpSp>
        <p:nvGrpSpPr>
          <p:cNvPr id="17" name="组合 16"/>
          <p:cNvGrpSpPr/>
          <p:nvPr/>
        </p:nvGrpSpPr>
        <p:grpSpPr>
          <a:xfrm>
            <a:off x="2181225" y="4048125"/>
            <a:ext cx="8286299" cy="76200"/>
            <a:chOff x="2333625" y="3648075"/>
            <a:chExt cx="8286299" cy="76200"/>
          </a:xfrm>
        </p:grpSpPr>
        <p:cxnSp>
          <p:nvCxnSpPr>
            <p:cNvPr id="14" name="直接连接符 13"/>
            <p:cNvCxnSpPr/>
            <p:nvPr/>
          </p:nvCxnSpPr>
          <p:spPr>
            <a:xfrm>
              <a:off x="2409824" y="3686175"/>
              <a:ext cx="8172000" cy="0"/>
            </a:xfrm>
            <a:prstGeom prst="line">
              <a:avLst/>
            </a:prstGeom>
            <a:ln>
              <a:solidFill>
                <a:srgbClr val="B81B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椭圆 14"/>
            <p:cNvSpPr/>
            <p:nvPr/>
          </p:nvSpPr>
          <p:spPr>
            <a:xfrm>
              <a:off x="2333625" y="3648075"/>
              <a:ext cx="76200" cy="76200"/>
            </a:xfrm>
            <a:prstGeom prst="ellipse">
              <a:avLst/>
            </a:prstGeom>
            <a:solidFill>
              <a:srgbClr val="B81B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10543724" y="3648075"/>
              <a:ext cx="76200" cy="76200"/>
            </a:xfrm>
            <a:prstGeom prst="ellipse">
              <a:avLst/>
            </a:prstGeom>
            <a:solidFill>
              <a:srgbClr val="B81B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45213600"/>
              </p:ext>
            </p:extLst>
          </p:nvPr>
        </p:nvGraphicFramePr>
        <p:xfrm>
          <a:off x="2473598" y="4184367"/>
          <a:ext cx="7519016" cy="23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95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595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95605">
                <a:tc>
                  <a:txBody>
                    <a:bodyPr/>
                    <a:lstStyle/>
                    <a:p>
                      <a:pPr algn="r"/>
                      <a:r>
                        <a:rPr kumimoji="0" lang="zh-CN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姓    名：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0" lang="zh-CN" alt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5605">
                <a:tc>
                  <a:txBody>
                    <a:bodyPr/>
                    <a:lstStyle/>
                    <a:p>
                      <a:pPr algn="r"/>
                      <a:r>
                        <a:rPr kumimoji="0" lang="zh-CN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所在部门：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0" lang="zh-CN" alt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5605">
                <a:tc>
                  <a:txBody>
                    <a:bodyPr/>
                    <a:lstStyle/>
                    <a:p>
                      <a:pPr algn="r"/>
                      <a:r>
                        <a:rPr kumimoji="0" lang="zh-CN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竞聘专业技术职务：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0" lang="zh-CN" altLang="en-US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5605">
                <a:tc>
                  <a:txBody>
                    <a:bodyPr/>
                    <a:lstStyle/>
                    <a:p>
                      <a:pPr algn="r"/>
                      <a:r>
                        <a:rPr kumimoji="0" lang="zh-CN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竞聘次数：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第</a:t>
                      </a:r>
                      <a:r>
                        <a:rPr kumimoji="0" lang="en-US" altLang="zh-CN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</a:t>
                      </a:r>
                      <a:r>
                        <a:rPr kumimoji="0" lang="zh-CN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次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8429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07641" y="216654"/>
            <a:ext cx="2646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79525" fontAlgn="base"/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发展设想</a:t>
            </a:r>
          </a:p>
        </p:txBody>
      </p:sp>
    </p:spTree>
    <p:extLst>
      <p:ext uri="{BB962C8B-B14F-4D97-AF65-F5344CB8AC3E}">
        <p14:creationId xmlns="" xmlns:p14="http://schemas.microsoft.com/office/powerpoint/2010/main" val="289582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/>
        </p:nvCxnSpPr>
        <p:spPr>
          <a:xfrm>
            <a:off x="9524" y="5648325"/>
            <a:ext cx="12168000" cy="0"/>
          </a:xfrm>
          <a:prstGeom prst="line">
            <a:avLst/>
          </a:prstGeom>
          <a:ln w="38100">
            <a:solidFill>
              <a:srgbClr val="B81B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标题 1"/>
          <p:cNvSpPr txBox="1">
            <a:spLocks/>
          </p:cNvSpPr>
          <p:nvPr/>
        </p:nvSpPr>
        <p:spPr>
          <a:xfrm>
            <a:off x="1562025" y="3168005"/>
            <a:ext cx="9152357" cy="125157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谢  谢  </a:t>
            </a:r>
            <a:r>
              <a:rPr kumimoji="0" lang="en-US" altLang="zh-CN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!</a:t>
            </a:r>
            <a:endParaRPr kumimoji="0" lang="zh-CN" alt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6985880" y="-581025"/>
            <a:ext cx="5686573" cy="3751270"/>
            <a:chOff x="6985880" y="-581025"/>
            <a:chExt cx="5686573" cy="3751270"/>
          </a:xfrm>
        </p:grpSpPr>
        <p:pic>
          <p:nvPicPr>
            <p:cNvPr id="5" name="图片 4" descr="校徽与中英文校名横式组合（正式版）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985880" y="-581025"/>
              <a:ext cx="5686573" cy="3751270"/>
            </a:xfrm>
            <a:prstGeom prst="rect">
              <a:avLst/>
            </a:prstGeom>
          </p:spPr>
        </p:pic>
        <p:cxnSp>
          <p:nvCxnSpPr>
            <p:cNvPr id="6" name="直接连接符 5"/>
            <p:cNvCxnSpPr/>
            <p:nvPr/>
          </p:nvCxnSpPr>
          <p:spPr>
            <a:xfrm>
              <a:off x="7800975" y="1876425"/>
              <a:ext cx="4352925" cy="0"/>
            </a:xfrm>
            <a:prstGeom prst="line">
              <a:avLst/>
            </a:prstGeom>
            <a:ln>
              <a:solidFill>
                <a:srgbClr val="B81B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7810500" y="619125"/>
              <a:ext cx="4352925" cy="0"/>
            </a:xfrm>
            <a:prstGeom prst="line">
              <a:avLst/>
            </a:prstGeom>
            <a:ln w="22225">
              <a:solidFill>
                <a:srgbClr val="B81B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7800975" y="1943100"/>
              <a:ext cx="4352925" cy="0"/>
            </a:xfrm>
            <a:prstGeom prst="line">
              <a:avLst/>
            </a:prstGeom>
            <a:ln>
              <a:solidFill>
                <a:srgbClr val="B81B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362046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51520" y="118373"/>
            <a:ext cx="33843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一、概况</a:t>
            </a:r>
            <a:endParaRPr lang="en-US" altLang="ko-KR" sz="3200" dirty="0">
              <a:solidFill>
                <a:srgbClr val="80808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6" name="Group 39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63963868"/>
              </p:ext>
            </p:extLst>
          </p:nvPr>
        </p:nvGraphicFramePr>
        <p:xfrm>
          <a:off x="467543" y="836713"/>
          <a:ext cx="11368856" cy="554017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3275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394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02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688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3896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39191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751440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姓  名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128016" marR="128016" marT="64009" marB="6400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 </a:t>
                      </a:r>
                      <a:endParaRPr kumimoji="0" lang="zh-CN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128016" marR="128016" marT="64009" marB="6400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出生年月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128016" marR="128016" marT="64009" marB="6400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cap="none" normalizeH="0" baseline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 </a:t>
                      </a:r>
                      <a:endParaRPr kumimoji="0" lang="zh-CN" altLang="zh-C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128016" marR="128016" marT="64009" marB="6400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申报专技职务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128016" marR="128016" marT="64009" marB="6400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 </a:t>
                      </a: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128016" marR="128016" marT="64009" marB="6400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30027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现任专</a:t>
                      </a:r>
                      <a:endParaRPr kumimoji="0" lang="en-US" altLang="zh-CN" sz="2200" u="none" strike="noStrike" cap="none" normalizeH="0" baseline="0" dirty="0" smtClean="0">
                        <a:ln>
                          <a:noFill/>
                        </a:ln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技职务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128016" marR="128016" marT="64009" marB="6400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 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128016" marR="128016" marT="64009" marB="6400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现职务</a:t>
                      </a: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任职年月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128016" marR="128016" marT="64009" marB="6400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 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128016" marR="128016" marT="64009" marB="6400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累计从事</a:t>
                      </a:r>
                      <a:endParaRPr kumimoji="0" lang="en-US" altLang="zh-CN" sz="2200" u="none" strike="noStrike" cap="none" normalizeH="0" baseline="0" dirty="0" smtClean="0">
                        <a:ln>
                          <a:noFill/>
                        </a:ln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学生工作年限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128016" marR="128016" marT="64009" marB="6400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cap="none" normalizeH="0" baseline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 </a:t>
                      </a:r>
                      <a:endParaRPr kumimoji="0" lang="en-US" altLang="zh-C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128016" marR="128016" marT="64009" marB="6400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68761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最后学历学位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128016" marR="128016" marT="64009" marB="6400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 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128016" marR="128016" marT="64009" marB="6400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获得年月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128016" marR="128016" marT="64009" marB="6400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 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128016" marR="128016" marT="64009" marB="6400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是否破格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128016" marR="128016" marT="64009" marB="6400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 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128016" marR="128016" marT="64009" marB="6400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68761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参加工作时间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128016" marR="128016" marT="64009" marB="6400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cap="none" normalizeH="0" baseline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 </a:t>
                      </a:r>
                      <a:endParaRPr kumimoji="0" lang="en-US" altLang="zh-C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128016" marR="128016" marT="64009" marB="6400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高校教龄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128016" marR="128016" marT="64009" marB="6400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 </a:t>
                      </a: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128016" marR="128016" marT="64009" marB="6400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政治面貌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128016" marR="128016" marT="64009" marB="6400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 </a:t>
                      </a: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128016" marR="128016" marT="64009" marB="6400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14538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考核“优秀”</a:t>
                      </a:r>
                      <a:endParaRPr kumimoji="0" lang="en-US" altLang="zh-CN" sz="2200" u="none" strike="noStrike" cap="none" normalizeH="0" baseline="0" dirty="0" smtClean="0">
                        <a:ln>
                          <a:noFill/>
                        </a:ln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累计次数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128016" marR="128016" marT="64009" marB="6400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 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128016" marR="128016" marT="64009" marB="6400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担</a:t>
                      </a:r>
                      <a:r>
                        <a:rPr kumimoji="0" lang="en-US" altLang="zh-CN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(</a:t>
                      </a: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兼</a:t>
                      </a:r>
                      <a:r>
                        <a:rPr kumimoji="0" lang="en-US" altLang="zh-CN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)</a:t>
                      </a: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任党政职务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128016" marR="128016" marT="64009" marB="6400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 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128016" marR="128016" marT="64009" marB="6400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68761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主要社会兼职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128016" marR="128016" marT="64009" marB="6400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cap="none" normalizeH="0" baseline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 </a:t>
                      </a:r>
                      <a:endParaRPr kumimoji="0" lang="zh-CN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128016" marR="128016" marT="64009" marB="6400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研究方向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128016" marR="128016" marT="64009" marB="6400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 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128016" marR="128016" marT="64009" marB="6400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68761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现在工作部门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128016" marR="128016" marT="64009" marB="6400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128016" marR="128016" marT="64009" marB="6400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岗位职责</a:t>
                      </a: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128016" marR="128016" marT="64009" marB="6400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128016" marR="128016" marT="64009" marB="64009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144439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75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251520" y="45120"/>
            <a:ext cx="7343775" cy="863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二、主要学习和工作经历</a:t>
            </a:r>
          </a:p>
        </p:txBody>
      </p:sp>
      <p:graphicFrame>
        <p:nvGraphicFramePr>
          <p:cNvPr id="4" name="表格占位符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309515819"/>
              </p:ext>
            </p:extLst>
          </p:nvPr>
        </p:nvGraphicFramePr>
        <p:xfrm>
          <a:off x="437871" y="836712"/>
          <a:ext cx="11339262" cy="53459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5366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890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19061"/>
                <a:gridCol w="21203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7417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95755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起止时间</a:t>
                      </a:r>
                      <a:endParaRPr kumimoji="0" lang="zh-CN" altLang="en-US" sz="2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工作（学习）单位</a:t>
                      </a:r>
                      <a:endParaRPr kumimoji="0" lang="zh-CN" altLang="en-US" sz="2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学科</a:t>
                      </a:r>
                      <a:r>
                        <a:rPr kumimoji="0" lang="en-US" altLang="zh-CN" sz="2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/</a:t>
                      </a:r>
                      <a:r>
                        <a:rPr kumimoji="0" lang="zh-CN" altLang="en-US" sz="2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专业</a:t>
                      </a:r>
                      <a:endParaRPr kumimoji="0" lang="zh-CN" altLang="en-US" sz="2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岗位或身份</a:t>
                      </a:r>
                      <a:endParaRPr kumimoji="0" lang="zh-CN" altLang="en-US" sz="2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专技职务</a:t>
                      </a:r>
                      <a:endParaRPr kumimoji="0" lang="zh-CN" altLang="en-US" sz="22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30037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2001.7-</a:t>
                      </a: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2005.6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上海交通大学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能源与动力工程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本科生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30037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2005.7-</a:t>
                      </a: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2008.6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上海交通大学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动力工程及工程热物理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硕士研究生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30037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2008.7-</a:t>
                      </a: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2010.12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上海理工大学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动力工程及工程热物理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教师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助教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30037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2009.7-</a:t>
                      </a: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2012.6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复旦大学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动力工程及工程热物理</a:t>
                      </a:r>
                      <a:endParaRPr kumimoji="0" lang="en-US" altLang="zh-CN" sz="2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制冷与低温工程</a:t>
                      </a:r>
                      <a:endParaRPr kumimoji="0" lang="en-US" altLang="zh-CN" sz="2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博士研究生</a:t>
                      </a:r>
                      <a:endParaRPr kumimoji="0" lang="en-US" altLang="zh-CN" sz="2200" u="none" strike="noStrike" kern="1200" cap="none" normalizeH="0" baseline="0" dirty="0" smtClean="0">
                        <a:ln>
                          <a:noFill/>
                        </a:ln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（在职攻读）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30037"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2011.1-</a:t>
                      </a:r>
                    </a:p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2013.6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上海理工大学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itchFamily="18" charset="0"/>
                        </a:rPr>
                        <a:t>动力工程及工程热物理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教师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讲师</a:t>
                      </a:r>
                      <a:endParaRPr kumimoji="0" lang="zh-CN" altLang="en-US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itchFamily="18" charset="0"/>
                      </a:endParaRPr>
                    </a:p>
                  </a:txBody>
                  <a:tcPr marT="45728" marB="45728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640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3"/>
          <p:cNvSpPr txBox="1">
            <a:spLocks noChangeArrowheads="1"/>
          </p:cNvSpPr>
          <p:nvPr/>
        </p:nvSpPr>
        <p:spPr bwMode="auto">
          <a:xfrm>
            <a:off x="144463" y="44624"/>
            <a:ext cx="6947817" cy="62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defTabSz="1279525" fontAlgn="base"/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、科学研究情况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1"/>
          <p:cNvSpPr>
            <a:spLocks noChangeArrowheads="1"/>
          </p:cNvSpPr>
          <p:nvPr/>
        </p:nvSpPr>
        <p:spPr bwMode="auto">
          <a:xfrm>
            <a:off x="1035794" y="725809"/>
            <a:ext cx="903649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279525" fontAlgn="base">
              <a:spcBef>
                <a:spcPct val="20000"/>
              </a:spcBef>
            </a:pPr>
            <a:r>
              <a:rPr lang="en-US" altLang="zh-CN" sz="2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近三年主要论文情况</a:t>
            </a:r>
            <a:r>
              <a:rPr lang="zh-CN" altLang="en-US" sz="2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（篇，第一或独立作者</a:t>
            </a:r>
            <a:r>
              <a:rPr lang="zh-CN" altLang="en-US" sz="2600" b="1" dirty="0" smtClean="0">
                <a:latin typeface="+mn-ea"/>
              </a:rPr>
              <a:t>）</a:t>
            </a:r>
            <a:endParaRPr lang="zh-CN" altLang="en-US" sz="2600" b="1" dirty="0">
              <a:latin typeface="+mn-ea"/>
            </a:endParaRPr>
          </a:p>
        </p:txBody>
      </p:sp>
      <p:graphicFrame>
        <p:nvGraphicFramePr>
          <p:cNvPr id="7" name="Object 1024"/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1654580939"/>
              </p:ext>
            </p:extLst>
          </p:nvPr>
        </p:nvGraphicFramePr>
        <p:xfrm>
          <a:off x="406400" y="1022350"/>
          <a:ext cx="11572240" cy="5835650"/>
        </p:xfrm>
        <a:graphic>
          <a:graphicData uri="http://schemas.openxmlformats.org/presentationml/2006/ole">
            <p:oleObj spid="_x0000_s2079" name="工作表" r:id="rId4" imgW="11763479" imgH="6953310" progId="Excel.Sheet.8">
              <p:embed/>
            </p:oleObj>
          </a:graphicData>
        </a:graphic>
      </p:graphicFrame>
      <p:sp>
        <p:nvSpPr>
          <p:cNvPr id="8" name="矩形 1"/>
          <p:cNvSpPr>
            <a:spLocks noChangeArrowheads="1"/>
          </p:cNvSpPr>
          <p:nvPr/>
        </p:nvSpPr>
        <p:spPr bwMode="auto">
          <a:xfrm>
            <a:off x="251520" y="5877272"/>
            <a:ext cx="85689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注：除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类外，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SCI/EI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检索、核心、列入“思政办法”范围三类不可重复统计</a:t>
            </a:r>
            <a:r>
              <a:rPr lang="zh-CN" altLang="en-US" dirty="0"/>
              <a:t>。</a:t>
            </a:r>
          </a:p>
        </p:txBody>
      </p:sp>
    </p:spTree>
    <p:extLst>
      <p:ext uri="{BB962C8B-B14F-4D97-AF65-F5344CB8AC3E}">
        <p14:creationId xmlns="" xmlns:p14="http://schemas.microsoft.com/office/powerpoint/2010/main" val="175773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4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798470156"/>
              </p:ext>
            </p:extLst>
          </p:nvPr>
        </p:nvGraphicFramePr>
        <p:xfrm>
          <a:off x="683569" y="1544282"/>
          <a:ext cx="10790624" cy="396043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0580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711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4874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126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65777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名称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128011" marR="128011" marT="64012" marB="64012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刊物名称</a:t>
                      </a:r>
                      <a:r>
                        <a:rPr kumimoji="0" lang="en-US" altLang="zh-CN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(</a:t>
                      </a:r>
                      <a:r>
                        <a:rPr kumimoji="0" lang="zh-CN" altLang="en-US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出版社</a:t>
                      </a:r>
                      <a:r>
                        <a:rPr kumimoji="0" lang="en-US" altLang="zh-CN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)</a:t>
                      </a:r>
                      <a:endParaRPr kumimoji="0" lang="en-US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128011" marR="128011" marT="64012" marB="64012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发表时间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128011" marR="128011" marT="64012" marB="64012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备注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128011" marR="128011" marT="64012" marB="64012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Arial" charset="0"/>
                      </a:endParaRPr>
                    </a:p>
                  </a:txBody>
                  <a:tcPr marL="128011" marR="128011" marT="64012" marB="64012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Arial" charset="0"/>
                      </a:endParaRPr>
                    </a:p>
                  </a:txBody>
                  <a:tcPr marL="128011" marR="128011" marT="64012" marB="64012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Arial" charset="0"/>
                      </a:endParaRPr>
                    </a:p>
                  </a:txBody>
                  <a:tcPr marL="128011" marR="128011" marT="64012" marB="64012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Arial" charset="0"/>
                      </a:endParaRPr>
                    </a:p>
                  </a:txBody>
                  <a:tcPr marL="68577" marR="68577" marT="0" marB="0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Arial" charset="0"/>
                      </a:endParaRPr>
                    </a:p>
                  </a:txBody>
                  <a:tcPr marL="68577" marR="68577" marT="0" marB="0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68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Arial" charset="0"/>
                      </a:endParaRPr>
                    </a:p>
                  </a:txBody>
                  <a:tcPr marL="68577" marR="68577" marT="0" marB="0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Arial" charset="0"/>
                      </a:endParaRPr>
                    </a:p>
                  </a:txBody>
                  <a:tcPr marL="128011" marR="128011" marT="64012" marB="64012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Arial" charset="0"/>
                      </a:endParaRPr>
                    </a:p>
                  </a:txBody>
                  <a:tcPr marL="68577" marR="68577" marT="0" marB="0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Arial" charset="0"/>
                      </a:endParaRPr>
                    </a:p>
                  </a:txBody>
                  <a:tcPr marL="68577" marR="68577" marT="0" marB="0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68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Arial" charset="0"/>
                      </a:endParaRPr>
                    </a:p>
                  </a:txBody>
                  <a:tcPr marL="68577" marR="68577" marT="0" marB="0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Arial" charset="0"/>
                      </a:endParaRPr>
                    </a:p>
                  </a:txBody>
                  <a:tcPr marL="128011" marR="128011" marT="64012" marB="64012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Arial" charset="0"/>
                      </a:endParaRPr>
                    </a:p>
                  </a:txBody>
                  <a:tcPr marL="68577" marR="68577" marT="0" marB="0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Arial" charset="0"/>
                      </a:endParaRPr>
                    </a:p>
                  </a:txBody>
                  <a:tcPr marL="68577" marR="68577" marT="0" marB="0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68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Arial" charset="0"/>
                      </a:endParaRPr>
                    </a:p>
                  </a:txBody>
                  <a:tcPr marL="68577" marR="68577" marT="0" marB="0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Arial" charset="0"/>
                      </a:endParaRPr>
                    </a:p>
                  </a:txBody>
                  <a:tcPr marL="128011" marR="128011" marT="64012" marB="64012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Arial" charset="0"/>
                      </a:endParaRPr>
                    </a:p>
                  </a:txBody>
                  <a:tcPr marL="68577" marR="68577" marT="0" marB="0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Arial" charset="0"/>
                      </a:endParaRPr>
                    </a:p>
                  </a:txBody>
                  <a:tcPr marL="68577" marR="68577" marT="0" marB="0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68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Arial" charset="0"/>
                      </a:endParaRPr>
                    </a:p>
                  </a:txBody>
                  <a:tcPr marL="68577" marR="68577" marT="0" marB="0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Arial" charset="0"/>
                      </a:endParaRPr>
                    </a:p>
                  </a:txBody>
                  <a:tcPr marL="128011" marR="128011" marT="64012" marB="64012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Arial" charset="0"/>
                      </a:endParaRPr>
                    </a:p>
                  </a:txBody>
                  <a:tcPr marL="68577" marR="68577" marT="0" marB="0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Arial" charset="0"/>
                      </a:endParaRPr>
                    </a:p>
                  </a:txBody>
                  <a:tcPr marL="68577" marR="68577" marT="0" marB="0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68263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Arial" charset="0"/>
                      </a:endParaRPr>
                    </a:p>
                  </a:txBody>
                  <a:tcPr marL="68577" marR="68577" marT="0" marB="0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Arial" charset="0"/>
                      </a:endParaRPr>
                    </a:p>
                  </a:txBody>
                  <a:tcPr marL="128011" marR="128011" marT="64012" marB="64012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79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Arial" charset="0"/>
                      </a:endParaRPr>
                    </a:p>
                  </a:txBody>
                  <a:tcPr marL="68577" marR="68577" marT="0" marB="0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 Box 142"/>
          <p:cNvSpPr txBox="1">
            <a:spLocks noChangeArrowheads="1"/>
          </p:cNvSpPr>
          <p:nvPr/>
        </p:nvSpPr>
        <p:spPr bwMode="auto">
          <a:xfrm>
            <a:off x="978209" y="780293"/>
            <a:ext cx="8136904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marL="571500" indent="-571500" defTabSz="1279525" fontAlgn="base"/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主要论文、著作（教材）列举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（思政方面，第一或独立作者）</a:t>
            </a:r>
          </a:p>
        </p:txBody>
      </p:sp>
      <p:sp>
        <p:nvSpPr>
          <p:cNvPr id="4" name="矩形 1"/>
          <p:cNvSpPr>
            <a:spLocks noChangeArrowheads="1"/>
          </p:cNvSpPr>
          <p:nvPr/>
        </p:nvSpPr>
        <p:spPr bwMode="auto">
          <a:xfrm>
            <a:off x="395536" y="5867980"/>
            <a:ext cx="3600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注：著作等在备注栏注明排序</a:t>
            </a:r>
          </a:p>
        </p:txBody>
      </p:sp>
      <p:sp>
        <p:nvSpPr>
          <p:cNvPr id="5" name="Text Box 103"/>
          <p:cNvSpPr txBox="1">
            <a:spLocks noChangeArrowheads="1"/>
          </p:cNvSpPr>
          <p:nvPr/>
        </p:nvSpPr>
        <p:spPr bwMode="auto">
          <a:xfrm>
            <a:off x="144463" y="44624"/>
            <a:ext cx="6947817" cy="62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defTabSz="1279525" fontAlgn="base"/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、科学研究情况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285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3"/>
          <p:cNvSpPr txBox="1">
            <a:spLocks noChangeArrowheads="1"/>
          </p:cNvSpPr>
          <p:nvPr/>
        </p:nvSpPr>
        <p:spPr bwMode="auto">
          <a:xfrm>
            <a:off x="144463" y="44624"/>
            <a:ext cx="6947817" cy="62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defTabSz="1279525" fontAlgn="base"/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三、科学研究情况</a:t>
            </a:r>
          </a:p>
        </p:txBody>
      </p:sp>
      <p:sp>
        <p:nvSpPr>
          <p:cNvPr id="3" name="Text Box 105"/>
          <p:cNvSpPr txBox="1">
            <a:spLocks noChangeArrowheads="1"/>
          </p:cNvSpPr>
          <p:nvPr/>
        </p:nvSpPr>
        <p:spPr bwMode="auto">
          <a:xfrm>
            <a:off x="960056" y="700814"/>
            <a:ext cx="8784976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defTabSz="1279525" fontAlgn="base">
              <a:spcBef>
                <a:spcPct val="50000"/>
              </a:spcBef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近三年主要科研项目经费（项目负责人，单位：万元</a:t>
            </a:r>
            <a:r>
              <a:rPr lang="zh-CN" altLang="en-US" sz="2400" b="1" dirty="0" smtClean="0">
                <a:latin typeface="+mn-ea"/>
              </a:rPr>
              <a:t>）</a:t>
            </a:r>
            <a:endParaRPr lang="zh-CN" altLang="en-US" sz="2400" b="1" dirty="0">
              <a:latin typeface="楷体_GB2312" pitchFamily="49" charset="-122"/>
            </a:endParaRPr>
          </a:p>
        </p:txBody>
      </p:sp>
      <p:graphicFrame>
        <p:nvGraphicFramePr>
          <p:cNvPr id="4" name="Object 15"/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4170975612"/>
              </p:ext>
            </p:extLst>
          </p:nvPr>
        </p:nvGraphicFramePr>
        <p:xfrm>
          <a:off x="541338" y="1243013"/>
          <a:ext cx="10620375" cy="4430712"/>
        </p:xfrm>
        <a:graphic>
          <a:graphicData uri="http://schemas.openxmlformats.org/presentationml/2006/ole">
            <p:oleObj spid="_x0000_s3096" name="工作表" r:id="rId4" imgW="11791843" imgH="5172120" progId="Excel.Sheet.8">
              <p:embed/>
            </p:oleObj>
          </a:graphicData>
        </a:graphic>
      </p:graphicFrame>
      <p:graphicFrame>
        <p:nvGraphicFramePr>
          <p:cNvPr id="5" name="Group 13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969164195"/>
              </p:ext>
            </p:extLst>
          </p:nvPr>
        </p:nvGraphicFramePr>
        <p:xfrm>
          <a:off x="734368" y="5792372"/>
          <a:ext cx="5117792" cy="676656"/>
        </p:xfrm>
        <a:graphic>
          <a:graphicData uri="http://schemas.openxmlformats.org/drawingml/2006/table">
            <a:tbl>
              <a:tblPr/>
              <a:tblGrid>
                <a:gridCol w="35265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912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99177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累计三年平均个人主持（负责）的科研项目经费</a:t>
                      </a:r>
                    </a:p>
                  </a:txBody>
                  <a:tcPr marL="128016" marR="128016" marT="64008" marB="64008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      </a:t>
                      </a: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itchFamily="18" charset="0"/>
                          <a:ea typeface="微软雅黑" pitchFamily="34" charset="-122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128016" marR="128016" marT="64008" marB="64008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 Box 77"/>
          <p:cNvSpPr txBox="1">
            <a:spLocks noChangeArrowheads="1"/>
          </p:cNvSpPr>
          <p:nvPr/>
        </p:nvSpPr>
        <p:spPr bwMode="auto">
          <a:xfrm>
            <a:off x="6974200" y="5985284"/>
            <a:ext cx="3960440" cy="40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注：不含校内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经费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44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8"/>
          <p:cNvSpPr txBox="1">
            <a:spLocks noChangeArrowheads="1"/>
          </p:cNvSpPr>
          <p:nvPr/>
        </p:nvSpPr>
        <p:spPr bwMode="auto">
          <a:xfrm>
            <a:off x="1017960" y="666333"/>
            <a:ext cx="7893000" cy="52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marL="571500" indent="-571500" defTabSz="1279525" fontAlgn="base"/>
            <a:r>
              <a:rPr lang="zh-CN" altLang="en-US" sz="2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作为主要成员完成的主要课题</a:t>
            </a:r>
            <a:r>
              <a:rPr lang="zh-CN" alt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思政方面</a:t>
            </a:r>
            <a:r>
              <a:rPr lang="zh-CN" altLang="en-US" sz="2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graphicFrame>
        <p:nvGraphicFramePr>
          <p:cNvPr id="3" name="Group 109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05863858"/>
              </p:ext>
            </p:extLst>
          </p:nvPr>
        </p:nvGraphicFramePr>
        <p:xfrm>
          <a:off x="570920" y="1410112"/>
          <a:ext cx="10818441" cy="439248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7007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301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2838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5911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27498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起止时间</a:t>
                      </a:r>
                      <a:endParaRPr kumimoji="0" lang="zh-CN" altLang="en-US" sz="2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91431" marR="91431" marT="45718" marB="45718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     课题名称</a:t>
                      </a:r>
                      <a:endParaRPr kumimoji="0" lang="zh-CN" altLang="en-US" sz="2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91431" marR="91431" marT="45718" marB="45718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课题来源</a:t>
                      </a:r>
                      <a:endParaRPr kumimoji="0" lang="zh-CN" altLang="en-US" sz="2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91431" marR="91431" marT="45718" marB="45718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2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排名</a:t>
                      </a:r>
                      <a:endParaRPr kumimoji="0" lang="zh-CN" altLang="en-US" sz="2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91431" marR="91431" marT="45718" marB="45718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7498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1" marR="91431" marT="45718" marB="45718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200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74" marR="68574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200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74" marR="68574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1" marR="91431" marT="45718" marB="45718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27498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1" marR="91431" marT="45718" marB="45718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200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74" marR="68574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200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74" marR="68574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1" marR="91431" marT="45718" marB="45718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7498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1" marR="91431" marT="45718" marB="45718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200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74" marR="68574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200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74" marR="68574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1" marR="91431" marT="45718" marB="45718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27498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1" marR="91431" marT="45718" marB="45718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200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74" marR="68574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200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74" marR="68574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1" marR="91431" marT="45718" marB="45718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27498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1" marR="91431" marT="45718" marB="45718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200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74" marR="68574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200" kern="100" dirty="0">
                        <a:solidFill>
                          <a:schemeClr val="tx1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74" marR="68574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1" marR="91431" marT="45718" marB="45718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27498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1" marR="91431" marT="45718" marB="45718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200" kern="100" dirty="0"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74" marR="68574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200" kern="100" dirty="0"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74" marR="68574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31" marR="91431" marT="45718" marB="45718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 Box 103"/>
          <p:cNvSpPr txBox="1">
            <a:spLocks noChangeArrowheads="1"/>
          </p:cNvSpPr>
          <p:nvPr/>
        </p:nvSpPr>
        <p:spPr bwMode="auto">
          <a:xfrm>
            <a:off x="144463" y="44624"/>
            <a:ext cx="6947817" cy="62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defTabSz="1279525" fontAlgn="base"/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三、科学研究情况</a:t>
            </a:r>
          </a:p>
        </p:txBody>
      </p:sp>
    </p:spTree>
    <p:extLst>
      <p:ext uri="{BB962C8B-B14F-4D97-AF65-F5344CB8AC3E}">
        <p14:creationId xmlns="" xmlns:p14="http://schemas.microsoft.com/office/powerpoint/2010/main" val="295225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04"/>
          <p:cNvSpPr txBox="1">
            <a:spLocks noChangeArrowheads="1"/>
          </p:cNvSpPr>
          <p:nvPr/>
        </p:nvSpPr>
        <p:spPr bwMode="auto">
          <a:xfrm>
            <a:off x="933128" y="790255"/>
            <a:ext cx="8640960" cy="49859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28016" tIns="64008" rIns="128016" bIns="64008">
            <a:spAutoFit/>
          </a:bodyPr>
          <a:lstStyle>
            <a:lvl1pPr defTabSz="1279525" eaLnBrk="0" hangingPunct="0">
              <a:defRPr sz="25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1pPr>
            <a:lvl2pPr marL="742950" indent="-285750" defTabSz="1279525" eaLnBrk="0" hangingPunct="0">
              <a:defRPr sz="25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2pPr>
            <a:lvl3pPr marL="11430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3pPr>
            <a:lvl4pPr marL="16002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4pPr>
            <a:lvl5pPr marL="20574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5pPr>
            <a:lvl6pPr marL="2514600" indent="-228600" defTabSz="1279525" eaLnBrk="0" fontAlgn="ctr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6pPr>
            <a:lvl7pPr marL="2971800" indent="-228600" defTabSz="1279525" eaLnBrk="0" fontAlgn="ctr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7pPr>
            <a:lvl8pPr marL="3429000" indent="-228600" defTabSz="1279525" eaLnBrk="0" fontAlgn="ctr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8pPr>
            <a:lvl9pPr marL="3886200" indent="-228600" defTabSz="1279525" eaLnBrk="0" fontAlgn="ctr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楷体_GB2312" pitchFamily="49" charset="-122"/>
              </a:defRPr>
            </a:lvl9pPr>
          </a:lstStyle>
          <a:p>
            <a:pPr marL="571500" indent="-571500" eaLnBrk="1" fontAlgn="base" hangingPunct="1">
              <a:defRPr/>
            </a:pPr>
            <a:r>
              <a:rPr lang="en-US" altLang="zh-C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个人或所带学生团体获得的主要荣誉称号</a:t>
            </a:r>
          </a:p>
        </p:txBody>
      </p:sp>
      <p:graphicFrame>
        <p:nvGraphicFramePr>
          <p:cNvPr id="3" name="Group 30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46238123"/>
              </p:ext>
            </p:extLst>
          </p:nvPr>
        </p:nvGraphicFramePr>
        <p:xfrm>
          <a:off x="467544" y="1412776"/>
          <a:ext cx="10718616" cy="4608513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5680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244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7699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108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383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88664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奖项名称</a:t>
                      </a:r>
                      <a:endParaRPr kumimoji="0" lang="zh-CN" altLang="en-US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91444" marR="91444" marT="45727" marB="45727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颁发单位</a:t>
                      </a:r>
                      <a:endParaRPr kumimoji="0" lang="zh-CN" altLang="en-US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91444" marR="91444" marT="45727" marB="45727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颁发时间</a:t>
                      </a:r>
                      <a:endParaRPr kumimoji="0" lang="zh-CN" altLang="en-US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91444" marR="91444" marT="45727" marB="45727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奖项等次</a:t>
                      </a:r>
                      <a:endParaRPr kumimoji="0" lang="zh-CN" altLang="en-US" sz="2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91444" marR="91444" marT="45727" marB="45727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微软雅黑" pitchFamily="34" charset="-122"/>
                          <a:ea typeface="微软雅黑" pitchFamily="34" charset="-122"/>
                        </a:rPr>
                        <a:t>备注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44" marR="91444" marT="45727" marB="45727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5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3" marR="68583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3" marR="68583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3" marR="68583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44" marR="91444" marT="45727" marB="45727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44" marR="91444" marT="45727" marB="45727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5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200" kern="100" dirty="0"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3" marR="68583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200" kern="100" dirty="0"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3" marR="68583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200" kern="100" dirty="0"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3" marR="68583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44" marR="91444" marT="45727" marB="45727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44" marR="91444" marT="45727" marB="45727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85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3" marR="68583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2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3" marR="68583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3" marR="68583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44" marR="91444" marT="45727" marB="45727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44" marR="91444" marT="45727" marB="45727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885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3" marR="68583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2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3" marR="68583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3" marR="68583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44" marR="91444" marT="45727" marB="45727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44" marR="91444" marT="45727" marB="45727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885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3" marR="68583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2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3" marR="68583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200" kern="100" dirty="0"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3" marR="68583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44" marR="91444" marT="45727" marB="45727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44" marR="91444" marT="45727" marB="45727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826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200" kern="100" dirty="0"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3" marR="68583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200" kern="100" dirty="0"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3" marR="68583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200" kern="100" dirty="0">
                        <a:solidFill>
                          <a:schemeClr val="bg1"/>
                        </a:solidFill>
                        <a:latin typeface="微软雅黑" pitchFamily="34" charset="-122"/>
                        <a:ea typeface="微软雅黑" pitchFamily="34" charset="-122"/>
                        <a:cs typeface="Times New Roman"/>
                      </a:endParaRPr>
                    </a:p>
                  </a:txBody>
                  <a:tcPr marL="68583" marR="68583" marT="0" marB="0" anchor="ctr" anchorCtr="1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44" marR="91444" marT="45727" marB="45727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marL="91444" marR="91444" marT="45727" marB="45727" anchor="ctr" anchorCtr="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 Box 103"/>
          <p:cNvSpPr txBox="1">
            <a:spLocks noChangeArrowheads="1"/>
          </p:cNvSpPr>
          <p:nvPr/>
        </p:nvSpPr>
        <p:spPr bwMode="auto">
          <a:xfrm>
            <a:off x="144463" y="44624"/>
            <a:ext cx="6947817" cy="62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defTabSz="1279525" fontAlgn="base"/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四、其他</a:t>
            </a:r>
          </a:p>
        </p:txBody>
      </p:sp>
    </p:spTree>
    <p:extLst>
      <p:ext uri="{BB962C8B-B14F-4D97-AF65-F5344CB8AC3E}">
        <p14:creationId xmlns="" xmlns:p14="http://schemas.microsoft.com/office/powerpoint/2010/main" val="343743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>
            <a:spLocks/>
          </p:cNvSpPr>
          <p:nvPr/>
        </p:nvSpPr>
        <p:spPr bwMode="auto">
          <a:xfrm>
            <a:off x="1032979" y="775332"/>
            <a:ext cx="10981055" cy="461038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71500" marR="0" lvl="0" indent="-571500" defTabSz="1279525" fontAlgn="base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</a:t>
            </a:r>
            <a:r>
              <a:rPr lang="zh-CN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工作业绩</a:t>
            </a:r>
          </a:p>
        </p:txBody>
      </p:sp>
      <p:sp>
        <p:nvSpPr>
          <p:cNvPr id="5" name="Text Box 103"/>
          <p:cNvSpPr txBox="1">
            <a:spLocks noChangeArrowheads="1"/>
          </p:cNvSpPr>
          <p:nvPr/>
        </p:nvSpPr>
        <p:spPr bwMode="auto">
          <a:xfrm>
            <a:off x="144463" y="44624"/>
            <a:ext cx="6947817" cy="62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 defTabSz="1279525" fontAlgn="base"/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四、其他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29360" y="1483360"/>
            <a:ext cx="391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思政方面</a:t>
            </a:r>
            <a:endParaRPr lang="zh-CN" altLang="en-US" sz="2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310640" y="3515360"/>
            <a:ext cx="391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</a:t>
            </a:r>
          </a:p>
        </p:txBody>
      </p:sp>
    </p:spTree>
    <p:extLst>
      <p:ext uri="{BB962C8B-B14F-4D97-AF65-F5344CB8AC3E}">
        <p14:creationId xmlns="" xmlns:p14="http://schemas.microsoft.com/office/powerpoint/2010/main" val="81550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521</Words>
  <Application>Microsoft Office PowerPoint</Application>
  <PresentationFormat>自定义</PresentationFormat>
  <Paragraphs>126</Paragraphs>
  <Slides>11</Slides>
  <Notes>6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3" baseType="lpstr">
      <vt:lpstr>Office 主题​​</vt:lpstr>
      <vt:lpstr>工作表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杨爱玲</cp:lastModifiedBy>
  <cp:revision>26</cp:revision>
  <dcterms:created xsi:type="dcterms:W3CDTF">2019-06-27T06:07:21Z</dcterms:created>
  <dcterms:modified xsi:type="dcterms:W3CDTF">2019-07-02T05:09:07Z</dcterms:modified>
</cp:coreProperties>
</file>