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70" r:id="rId11"/>
    <p:sldId id="265" r:id="rId12"/>
    <p:sldId id="26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1607" autoAdjust="0"/>
  </p:normalViewPr>
  <p:slideViewPr>
    <p:cSldViewPr snapToGrid="0">
      <p:cViewPr varScale="1">
        <p:scale>
          <a:sx n="72" d="100"/>
          <a:sy n="72" d="100"/>
        </p:scale>
        <p:origin x="-12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6A9C-F8DA-4767-B210-58D6D9B6CE0D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2EE0-32A5-4468-9C5F-461AF817BD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486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“所在学科类型”一栏填写：一级博士点、二级博士点、一级硕士点或二级硕士点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448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学习经历自大学经历填起，在职攻读学位的在“岗位或身份”栏注明“在职”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1646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“协助指导研究生”指担任副导师指导研究生情况；本科教学评价结果分别按每学期填写。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88445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、“科研项目”格式：项目名称（项目来源），经费数，起止时间。如：***的研究，国家自然基金（青年基金），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万，</a:t>
            </a:r>
            <a:r>
              <a:rPr lang="en-US" altLang="zh-CN" dirty="0" smtClean="0"/>
              <a:t>2010.9-2011.10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、“科研奖项”格式：名称，颁发单位，授予时间，排序。如： 上海市科技进步二等奖，上海市政府颁发，</a:t>
            </a:r>
            <a:r>
              <a:rPr lang="en-US" altLang="zh-CN" dirty="0" smtClean="0"/>
              <a:t>2009</a:t>
            </a:r>
            <a:r>
              <a:rPr lang="zh-CN" altLang="en-US" dirty="0" smtClean="0"/>
              <a:t>年，排序第一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、“论文”格式：名称，刊物名称，发表时间，作者情况，几区。如：*****的研究，</a:t>
            </a:r>
            <a:r>
              <a:rPr lang="en-US" altLang="zh-CN" dirty="0" smtClean="0"/>
              <a:t>Natural Optics, 2009.10,</a:t>
            </a:r>
            <a:r>
              <a:rPr lang="zh-CN" altLang="en-US" dirty="0" smtClean="0"/>
              <a:t>通讯作者（第一作者），三区。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6796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>
                <a:ea typeface="仿宋_GB2312" pitchFamily="49" charset="-122"/>
              </a:rPr>
              <a:t>注：国家级、省市级为从校外获得的科研经费，横向应为</a:t>
            </a:r>
            <a:r>
              <a:rPr lang="zh-CN" altLang="en-US" b="1" dirty="0" smtClean="0">
                <a:ea typeface="仿宋_GB2312" pitchFamily="49" charset="-122"/>
              </a:rPr>
              <a:t>扣管研究经费</a:t>
            </a:r>
            <a:r>
              <a:rPr lang="zh-CN" altLang="en-US" dirty="0" smtClean="0">
                <a:ea typeface="仿宋_GB2312" pitchFamily="49" charset="-122"/>
              </a:rPr>
              <a:t>，教委立项（校内拨款）的项目、博士启动费等经费按校内项目计，不填入该表中。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2790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注：该表填写个人以第一负责人承担的省部级及以上的纵向项目。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3150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注：除</a:t>
            </a:r>
            <a:r>
              <a:rPr lang="en-US" altLang="zh-CN" dirty="0" smtClean="0"/>
              <a:t>A</a:t>
            </a:r>
            <a:r>
              <a:rPr lang="zh-CN" altLang="en-US" dirty="0" smtClean="0"/>
              <a:t>类外，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篇文章仅统计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次。</a:t>
            </a:r>
            <a:r>
              <a:rPr lang="en-US" altLang="zh-CN" dirty="0" smtClean="0"/>
              <a:t>SCI</a:t>
            </a:r>
            <a:r>
              <a:rPr lang="zh-CN" altLang="en-US" dirty="0" smtClean="0"/>
              <a:t>检索、</a:t>
            </a:r>
            <a:r>
              <a:rPr lang="en-US" altLang="zh-CN" dirty="0" smtClean="0"/>
              <a:t>EI</a:t>
            </a:r>
            <a:r>
              <a:rPr lang="zh-CN" altLang="en-US" dirty="0" smtClean="0"/>
              <a:t>检索、核心</a:t>
            </a:r>
            <a:r>
              <a:rPr lang="en-US" altLang="zh-CN" dirty="0" smtClean="0"/>
              <a:t>(</a:t>
            </a:r>
            <a:r>
              <a:rPr lang="zh-CN" altLang="en-US" dirty="0" smtClean="0"/>
              <a:t>北大、南大、科技引证）三类不可重复统计。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8960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9177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</a:t>
            </a:r>
            <a:r>
              <a:rPr lang="en-US" altLang="zh-CN" dirty="0" smtClean="0"/>
              <a:t>1. </a:t>
            </a:r>
            <a:r>
              <a:rPr lang="zh-CN" altLang="en-US" dirty="0" smtClean="0"/>
              <a:t>*检索论文须注明检索号，或写明北大、南大、科技引证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 **刊物类别按</a:t>
            </a: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</a:t>
            </a:r>
            <a:r>
              <a:rPr lang="zh-CN" altLang="en-US" dirty="0" smtClean="0"/>
              <a:t>类填写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488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335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523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1604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6525344"/>
            <a:ext cx="8771613" cy="332656"/>
          </a:xfrm>
          <a:custGeom>
            <a:avLst/>
            <a:gdLst>
              <a:gd name="connsiteX0" fmla="*/ 0 w 8771613"/>
              <a:gd name="connsiteY0" fmla="*/ 0 h 890266"/>
              <a:gd name="connsiteX1" fmla="*/ 6457308 w 8771613"/>
              <a:gd name="connsiteY1" fmla="*/ 0 h 890266"/>
              <a:gd name="connsiteX2" fmla="*/ 7608168 w 8771613"/>
              <a:gd name="connsiteY2" fmla="*/ 0 h 890266"/>
              <a:gd name="connsiteX3" fmla="*/ 8771613 w 8771613"/>
              <a:gd name="connsiteY3" fmla="*/ 0 h 890266"/>
              <a:gd name="connsiteX4" fmla="*/ 8723441 w 8771613"/>
              <a:gd name="connsiteY4" fmla="*/ 155184 h 890266"/>
              <a:gd name="connsiteX5" fmla="*/ 7614460 w 8771613"/>
              <a:gd name="connsiteY5" fmla="*/ 890266 h 890266"/>
              <a:gd name="connsiteX6" fmla="*/ 7608168 w 8771613"/>
              <a:gd name="connsiteY6" fmla="*/ 889790 h 890266"/>
              <a:gd name="connsiteX7" fmla="*/ 7608168 w 8771613"/>
              <a:gd name="connsiteY7" fmla="*/ 890265 h 890266"/>
              <a:gd name="connsiteX8" fmla="*/ 0 w 8771613"/>
              <a:gd name="connsiteY8" fmla="*/ 890265 h 8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1613" h="890266">
                <a:moveTo>
                  <a:pt x="0" y="0"/>
                </a:moveTo>
                <a:lnTo>
                  <a:pt x="6457308" y="0"/>
                </a:lnTo>
                <a:lnTo>
                  <a:pt x="7608168" y="0"/>
                </a:lnTo>
                <a:lnTo>
                  <a:pt x="8771613" y="0"/>
                </a:lnTo>
                <a:lnTo>
                  <a:pt x="8723441" y="155184"/>
                </a:lnTo>
                <a:cubicBezTo>
                  <a:pt x="8540730" y="587161"/>
                  <a:pt x="8112992" y="890266"/>
                  <a:pt x="7614460" y="890266"/>
                </a:cubicBezTo>
                <a:lnTo>
                  <a:pt x="7608168" y="889790"/>
                </a:lnTo>
                <a:lnTo>
                  <a:pt x="7608168" y="890265"/>
                </a:lnTo>
                <a:lnTo>
                  <a:pt x="0" y="890265"/>
                </a:lnTo>
                <a:close/>
              </a:path>
            </a:pathLst>
          </a:cu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7824192" y="6525343"/>
            <a:ext cx="4367808" cy="332657"/>
          </a:xfrm>
          <a:custGeom>
            <a:avLst/>
            <a:gdLst>
              <a:gd name="connsiteX0" fmla="*/ 1150623 w 4367808"/>
              <a:gd name="connsiteY0" fmla="*/ 0 h 890265"/>
              <a:gd name="connsiteX1" fmla="*/ 4367808 w 4367808"/>
              <a:gd name="connsiteY1" fmla="*/ 0 h 890265"/>
              <a:gd name="connsiteX2" fmla="*/ 4367808 w 4367808"/>
              <a:gd name="connsiteY2" fmla="*/ 890265 h 890265"/>
              <a:gd name="connsiteX3" fmla="*/ 0 w 4367808"/>
              <a:gd name="connsiteY3" fmla="*/ 890265 h 890265"/>
              <a:gd name="connsiteX4" fmla="*/ 0 w 4367808"/>
              <a:gd name="connsiteY4" fmla="*/ 886514 h 890265"/>
              <a:gd name="connsiteX5" fmla="*/ 58241 w 4367808"/>
              <a:gd name="connsiteY5" fmla="*/ 883573 h 890265"/>
              <a:gd name="connsiteX6" fmla="*/ 1120004 w 4367808"/>
              <a:gd name="connsiteY6" fmla="*/ 98639 h 89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808" h="890265">
                <a:moveTo>
                  <a:pt x="1150623" y="0"/>
                </a:moveTo>
                <a:lnTo>
                  <a:pt x="4367808" y="0"/>
                </a:lnTo>
                <a:lnTo>
                  <a:pt x="4367808" y="890265"/>
                </a:lnTo>
                <a:lnTo>
                  <a:pt x="0" y="890265"/>
                </a:lnTo>
                <a:lnTo>
                  <a:pt x="0" y="886514"/>
                </a:lnTo>
                <a:lnTo>
                  <a:pt x="58241" y="883573"/>
                </a:lnTo>
                <a:cubicBezTo>
                  <a:pt x="537539" y="834898"/>
                  <a:pt x="939636" y="525077"/>
                  <a:pt x="1120004" y="986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0716389" y="6294752"/>
            <a:ext cx="1122423" cy="5039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41E38"/>
                </a:solidFill>
                <a:effectLst>
                  <a:reflection blurRad="12700" stA="28000" endPos="45000" dist="1000" dir="5400000" sy="-100000" algn="bl" rotWithShape="0"/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USST</a:t>
            </a:r>
            <a:endParaRPr lang="zh-CN" altLang="en-US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41E38"/>
              </a:solidFill>
              <a:effectLst>
                <a:reflection blurRad="12700" stA="28000" endPos="45000" dist="1000" dir="5400000" sy="-100000" algn="bl" rotWithShape="0"/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79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125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01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858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3556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7342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468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33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442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___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091"/>
          <a:stretch/>
        </p:blipFill>
        <p:spPr>
          <a:xfrm>
            <a:off x="-2423" y="1602102"/>
            <a:ext cx="12192000" cy="527518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3"/>
            <a:ext cx="12192000" cy="1927619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57157" y="2773514"/>
            <a:ext cx="8911414" cy="1458926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zh-CN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年高级专业技术职务评议述职</a:t>
            </a:r>
            <a:endParaRPr lang="en-US" altLang="zh-CN" sz="4400" b="1" dirty="0" smtClean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5600"/>
              </a:lnSpc>
            </a:pPr>
            <a:r>
              <a:rPr lang="zh-CN" altLang="en-US" sz="36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（副教授擂台赛）</a:t>
            </a:r>
            <a:endParaRPr lang="zh-CN" altLang="en-US" sz="3600" b="1" dirty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>
            <a:grpSpLocks/>
          </p:cNvGrpSpPr>
          <p:nvPr/>
        </p:nvGrpSpPr>
        <p:grpSpPr>
          <a:xfrm>
            <a:off x="521529" y="1027942"/>
            <a:ext cx="1800000" cy="1800000"/>
            <a:chOff x="5380893" y="253756"/>
            <a:chExt cx="3794614" cy="3800715"/>
          </a:xfrm>
        </p:grpSpPr>
        <p:sp>
          <p:nvSpPr>
            <p:cNvPr id="4" name="椭圆 3"/>
            <p:cNvSpPr/>
            <p:nvPr/>
          </p:nvSpPr>
          <p:spPr>
            <a:xfrm>
              <a:off x="5380893" y="298938"/>
              <a:ext cx="3736730" cy="3710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81B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893" y="253756"/>
              <a:ext cx="3794614" cy="3800715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2181225" y="4383405"/>
            <a:ext cx="8286299" cy="76200"/>
            <a:chOff x="2333625" y="3648075"/>
            <a:chExt cx="8286299" cy="7620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409824" y="3686175"/>
              <a:ext cx="8172000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333625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0543724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1861877"/>
              </p:ext>
            </p:extLst>
          </p:nvPr>
        </p:nvGraphicFramePr>
        <p:xfrm>
          <a:off x="2463438" y="4666926"/>
          <a:ext cx="7519016" cy="178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    名：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所在部门：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竞聘专业技术职务：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805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943096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唯一通讯作者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,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核心及以上，限列十篇）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/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36913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" y="244753"/>
            <a:ext cx="8615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79525" fontAlgn="base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六、其他贡献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（在人才培养、学科团队、专业发展等方面）</a:t>
            </a:r>
          </a:p>
        </p:txBody>
      </p:sp>
      <p:sp>
        <p:nvSpPr>
          <p:cNvPr id="3" name="矩形 2"/>
          <p:cNvSpPr/>
          <p:nvPr/>
        </p:nvSpPr>
        <p:spPr>
          <a:xfrm>
            <a:off x="1341120" y="1109218"/>
            <a:ext cx="6096000" cy="28684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1.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其他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重要业绩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lvl="0" defTabSz="1279525" fontAlgn="base">
              <a:spcBef>
                <a:spcPct val="20000"/>
              </a:spcBef>
              <a:spcAft>
                <a:spcPct val="0"/>
              </a:spcAft>
            </a:pP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  <a:p>
            <a:pPr marL="746125" lvl="0" indent="-746125" defTabSz="127952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2.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对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人才培养、学科团队、专业发展的贡献</a:t>
            </a:r>
          </a:p>
        </p:txBody>
      </p:sp>
    </p:spTree>
    <p:extLst>
      <p:ext uri="{BB962C8B-B14F-4D97-AF65-F5344CB8AC3E}">
        <p14:creationId xmlns="" xmlns:p14="http://schemas.microsoft.com/office/powerpoint/2010/main" val="8155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641" y="21665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七、发展设想</a:t>
            </a:r>
          </a:p>
        </p:txBody>
      </p:sp>
    </p:spTree>
    <p:extLst>
      <p:ext uri="{BB962C8B-B14F-4D97-AF65-F5344CB8AC3E}">
        <p14:creationId xmlns="" xmlns:p14="http://schemas.microsoft.com/office/powerpoint/2010/main" val="28958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18373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一、概况</a:t>
            </a:r>
            <a:endParaRPr lang="en-US" altLang="ko-KR" sz="3200" dirty="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8852527"/>
              </p:ext>
            </p:extLst>
          </p:nvPr>
        </p:nvGraphicFramePr>
        <p:xfrm>
          <a:off x="323527" y="764704"/>
          <a:ext cx="11504406" cy="51291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96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2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91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06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9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69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9620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9809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72042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姓     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张三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年龄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35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申报职务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副教授      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讲师</a:t>
                      </a: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现职务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任职时间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2012.8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进校时间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2011.10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116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最后学历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学位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博士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获得年月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2000.7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是否擂台赛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08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服务二级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服务本科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7629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所在学科类型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一级博士点（一级硕士点）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是否硕士生导师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是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7124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正高岗位人数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副高岗位人数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19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所在学科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中级岗位人数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12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33" marR="128033" marT="64011" marB="6401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4443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45120"/>
            <a:ext cx="11701941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二、主要学习和工作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经历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占位符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9515819"/>
              </p:ext>
            </p:extLst>
          </p:nvPr>
        </p:nvGraphicFramePr>
        <p:xfrm>
          <a:off x="437871" y="836712"/>
          <a:ext cx="11339262" cy="53459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6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9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9061"/>
                <a:gridCol w="2120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575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起止时间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工作（学习）单位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</a:t>
                      </a:r>
                      <a:r>
                        <a:rPr kumimoji="0" lang="en-US" altLang="zh-CN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岗位或身份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专技职务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2001.7-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硕士研究生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2010.12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助教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2009.7-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2012.6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复旦大学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博士研究生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（在职攻读）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2011.1-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 bwMode="auto">
          <a:xfrm>
            <a:off x="567879" y="119584"/>
            <a:ext cx="8252593" cy="7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三、近三年教学主要情况</a:t>
            </a:r>
          </a:p>
        </p:txBody>
      </p:sp>
      <p:graphicFrame>
        <p:nvGraphicFramePr>
          <p:cNvPr id="3" name="Group 5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20771112"/>
              </p:ext>
            </p:extLst>
          </p:nvPr>
        </p:nvGraphicFramePr>
        <p:xfrm>
          <a:off x="323526" y="908720"/>
          <a:ext cx="11492553" cy="54089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1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8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01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86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2988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1427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2016.7-12</a:t>
                      </a:r>
                      <a:endParaRPr kumimoji="0" lang="zh-CN" altLang="en-US" sz="2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2018.1-12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2019.1-6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承担课程    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总门数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460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其中，本科生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课程门数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3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协助指导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研究生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毕业人数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18" marB="4571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283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本科教学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评价结果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95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90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2" marR="91442" marT="45780" marB="4578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54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83121" y="44624"/>
            <a:ext cx="10067446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四、近三年重要科研业绩</a:t>
            </a:r>
          </a:p>
        </p:txBody>
      </p:sp>
      <p:sp>
        <p:nvSpPr>
          <p:cNvPr id="3" name="Rectangle 1027"/>
          <p:cNvSpPr txBox="1">
            <a:spLocks noChangeArrowheads="1"/>
          </p:cNvSpPr>
          <p:nvPr/>
        </p:nvSpPr>
        <p:spPr bwMode="auto">
          <a:xfrm>
            <a:off x="36384" y="822969"/>
            <a:ext cx="12196256" cy="53847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1. 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主持的国家级科研项目（第一负责人）</a:t>
            </a: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2. 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获得的省部级及以上教学和科研奖项（省部级前三，国家级前</a:t>
            </a:r>
            <a:r>
              <a:rPr lang="zh-CN" altLang="en-US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五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zh-CN" sz="22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3. 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发表的</a:t>
            </a:r>
            <a:r>
              <a:rPr kumimoji="0" lang="en-US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SCI</a:t>
            </a:r>
            <a:r>
              <a:rPr lang="zh-CN" altLang="en-US" sz="22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（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SSCI/</a:t>
            </a:r>
            <a:r>
              <a:rPr lang="zh-CN" altLang="en-US" sz="22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A&amp;HCI</a:t>
            </a:r>
            <a:r>
              <a:rPr lang="zh-CN" altLang="en-US" sz="2200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一区</a:t>
            </a:r>
            <a:r>
              <a:rPr kumimoji="0" lang="en-US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~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三区论文（排名第一或独立或唯一通讯且为本人指导的学生）</a:t>
            </a: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zh-CN" sz="2200" dirty="0" smtClean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0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五、近三年科研情况</a:t>
            </a:r>
          </a:p>
        </p:txBody>
      </p:sp>
      <p:sp>
        <p:nvSpPr>
          <p:cNvPr id="8" name="Text Box 105"/>
          <p:cNvSpPr txBox="1">
            <a:spLocks noChangeArrowheads="1"/>
          </p:cNvSpPr>
          <p:nvPr/>
        </p:nvSpPr>
        <p:spPr bwMode="auto">
          <a:xfrm>
            <a:off x="982152" y="699341"/>
            <a:ext cx="775488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>
              <a:spcBef>
                <a:spcPct val="5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科研项目经费（项目负责人，单位：万元）</a:t>
            </a:r>
          </a:p>
        </p:txBody>
      </p:sp>
      <p:graphicFrame>
        <p:nvGraphicFramePr>
          <p:cNvPr id="9" name="Group 13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39661026"/>
              </p:ext>
            </p:extLst>
          </p:nvPr>
        </p:nvGraphicFramePr>
        <p:xfrm>
          <a:off x="723320" y="5791623"/>
          <a:ext cx="3888432" cy="676656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942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累计三年平均个人主持（负责）的科研项目经费</a:t>
                      </a:r>
                    </a:p>
                  </a:txBody>
                  <a:tcPr marL="128016" marR="128016" marT="64008" marB="640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8016" marR="128016" marT="64008" marB="6400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50891606"/>
              </p:ext>
            </p:extLst>
          </p:nvPr>
        </p:nvGraphicFramePr>
        <p:xfrm>
          <a:off x="1178560" y="1230948"/>
          <a:ext cx="9712960" cy="4314825"/>
        </p:xfrm>
        <a:graphic>
          <a:graphicData uri="http://schemas.openxmlformats.org/presentationml/2006/ole">
            <p:oleObj spid="_x0000_s1070" name="工作表" r:id="rId4" imgW="11791843" imgH="5619780" progId="Excel.Sheet.8">
              <p:embed followColorScheme="full"/>
            </p:oleObj>
          </a:graphicData>
        </a:graphic>
      </p:graphicFrame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5483160" y="5723216"/>
            <a:ext cx="6530608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注：不含校内经费，教委立项（校内拨款）的项目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、市青年资助计划、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博士启动费等经费按校内项目计</a:t>
            </a:r>
          </a:p>
        </p:txBody>
      </p:sp>
    </p:spTree>
    <p:extLst>
      <p:ext uri="{BB962C8B-B14F-4D97-AF65-F5344CB8AC3E}">
        <p14:creationId xmlns="" xmlns:p14="http://schemas.microsoft.com/office/powerpoint/2010/main" val="16144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 txBox="1">
            <a:spLocks noChangeArrowheads="1"/>
          </p:cNvSpPr>
          <p:nvPr/>
        </p:nvSpPr>
        <p:spPr bwMode="auto">
          <a:xfrm>
            <a:off x="1013713" y="715074"/>
            <a:ext cx="7243911" cy="5666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近三年个人主持的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主要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科研项目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省部级及以上）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Group 10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8206377"/>
              </p:ext>
            </p:extLst>
          </p:nvPr>
        </p:nvGraphicFramePr>
        <p:xfrm>
          <a:off x="752024" y="1330503"/>
          <a:ext cx="11084375" cy="49030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68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1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89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54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93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691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项目名称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到款经费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备注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2017.1-2018.12</a:t>
                      </a: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聚合物分散液晶全息透镜研制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国家自然科学基金面上</a:t>
                      </a: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80</a:t>
                      </a:r>
                      <a:r>
                        <a:rPr kumimoji="0" lang="zh-CN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万</a:t>
                      </a: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21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3945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98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33430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001584" y="676493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 fontAlgn="base">
              <a:spcBef>
                <a:spcPct val="2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论文情况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排名第一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、独立或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，单位：篇）</a:t>
            </a:r>
          </a:p>
        </p:txBody>
      </p:sp>
      <p:graphicFrame>
        <p:nvGraphicFramePr>
          <p:cNvPr id="4" name="Object 1024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385538353"/>
              </p:ext>
            </p:extLst>
          </p:nvPr>
        </p:nvGraphicFramePr>
        <p:xfrm>
          <a:off x="1096963" y="1076960"/>
          <a:ext cx="10477500" cy="5224025"/>
        </p:xfrm>
        <a:graphic>
          <a:graphicData uri="http://schemas.openxmlformats.org/presentationml/2006/ole">
            <p:oleObj spid="_x0000_s2094" name="工作表" r:id="rId4" imgW="11763479" imgH="7134210" progId="Excel.Sheet.8">
              <p:embed/>
            </p:oleObj>
          </a:graphicData>
        </a:graphic>
      </p:graphicFrame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438399" y="5783291"/>
            <a:ext cx="11136064" cy="108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类外，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篇文章仅统计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检索、核心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北大、南大、科技引证）三类不可重复统计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8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2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唯一通讯作者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论文的第一作者为本人指导的学生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77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23680" y="666333"/>
            <a:ext cx="8316540" cy="639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近三年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重要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学术论著列举（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排名第一或独立作者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核心及以上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）</a:t>
            </a:r>
          </a:p>
        </p:txBody>
      </p:sp>
      <p:graphicFrame>
        <p:nvGraphicFramePr>
          <p:cNvPr id="3" name="Group 14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1459668"/>
              </p:ext>
            </p:extLst>
          </p:nvPr>
        </p:nvGraphicFramePr>
        <p:xfrm>
          <a:off x="251520" y="1268760"/>
          <a:ext cx="11625519" cy="46805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431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15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33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8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94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971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刊物名称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出版社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发表     时间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检索号</a:t>
                      </a: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核心*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刊物类别**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33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的光特性研究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光学学报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EI200803045543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04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聚合物弥散液晶材料</a:t>
                      </a: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1550nm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的电特性研究 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电子学报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2017.1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北大目录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类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3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L="128012" marR="128012" marT="63983" marB="6398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67545" y="6050880"/>
            <a:ext cx="10078535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注：*检索论文须注明检索号，或写明北大、南大、科技引证。 **刊物类别按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类填写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近三年科研情况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30003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1104</Words>
  <Application>Microsoft Office PowerPoint</Application>
  <PresentationFormat>自定义</PresentationFormat>
  <Paragraphs>222</Paragraphs>
  <Slides>12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主题​​</vt:lpstr>
      <vt:lpstr>工作表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杨爱玲</cp:lastModifiedBy>
  <cp:revision>34</cp:revision>
  <dcterms:created xsi:type="dcterms:W3CDTF">2019-06-27T06:07:21Z</dcterms:created>
  <dcterms:modified xsi:type="dcterms:W3CDTF">2019-07-02T05:01:51Z</dcterms:modified>
</cp:coreProperties>
</file>